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handoutMasterIdLst>
    <p:handoutMasterId r:id="rId80"/>
  </p:handoutMasterIdLst>
  <p:sldIdLst>
    <p:sldId id="776" r:id="rId2"/>
    <p:sldId id="963" r:id="rId3"/>
    <p:sldId id="956" r:id="rId4"/>
    <p:sldId id="1084" r:id="rId5"/>
    <p:sldId id="1085" r:id="rId6"/>
    <p:sldId id="1086" r:id="rId7"/>
    <p:sldId id="267" r:id="rId8"/>
    <p:sldId id="1026" r:id="rId9"/>
    <p:sldId id="342" r:id="rId10"/>
    <p:sldId id="1078" r:id="rId11"/>
    <p:sldId id="595" r:id="rId12"/>
    <p:sldId id="964" r:id="rId13"/>
    <p:sldId id="965" r:id="rId14"/>
    <p:sldId id="966" r:id="rId15"/>
    <p:sldId id="967" r:id="rId16"/>
    <p:sldId id="968" r:id="rId17"/>
    <p:sldId id="969" r:id="rId18"/>
    <p:sldId id="970" r:id="rId19"/>
    <p:sldId id="1210" r:id="rId20"/>
    <p:sldId id="975" r:id="rId21"/>
    <p:sldId id="980" r:id="rId22"/>
    <p:sldId id="982" r:id="rId23"/>
    <p:sldId id="989" r:id="rId24"/>
    <p:sldId id="988" r:id="rId25"/>
    <p:sldId id="987" r:id="rId26"/>
    <p:sldId id="990" r:id="rId27"/>
    <p:sldId id="992" r:id="rId28"/>
    <p:sldId id="1050" r:id="rId29"/>
    <p:sldId id="1013" r:id="rId30"/>
    <p:sldId id="1014" r:id="rId31"/>
    <p:sldId id="1015" r:id="rId32"/>
    <p:sldId id="1070" r:id="rId33"/>
    <p:sldId id="1051" r:id="rId34"/>
    <p:sldId id="1211" r:id="rId35"/>
    <p:sldId id="1198" r:id="rId36"/>
    <p:sldId id="1200" r:id="rId37"/>
    <p:sldId id="1071" r:id="rId38"/>
    <p:sldId id="1206" r:id="rId39"/>
    <p:sldId id="1199" r:id="rId40"/>
    <p:sldId id="639" r:id="rId41"/>
    <p:sldId id="614" r:id="rId42"/>
    <p:sldId id="704" r:id="rId43"/>
    <p:sldId id="1212" r:id="rId44"/>
    <p:sldId id="1176" r:id="rId45"/>
    <p:sldId id="1141" r:id="rId46"/>
    <p:sldId id="1177" r:id="rId47"/>
    <p:sldId id="714" r:id="rId48"/>
    <p:sldId id="744" r:id="rId49"/>
    <p:sldId id="1178" r:id="rId50"/>
    <p:sldId id="1197" r:id="rId51"/>
    <p:sldId id="1201" r:id="rId52"/>
    <p:sldId id="1202" r:id="rId53"/>
    <p:sldId id="1067" r:id="rId54"/>
    <p:sldId id="1075" r:id="rId55"/>
    <p:sldId id="1076" r:id="rId56"/>
    <p:sldId id="1179" r:id="rId57"/>
    <p:sldId id="1080" r:id="rId58"/>
    <p:sldId id="1081" r:id="rId59"/>
    <p:sldId id="1180" r:id="rId60"/>
    <p:sldId id="1204" r:id="rId61"/>
    <p:sldId id="1182" r:id="rId62"/>
    <p:sldId id="1213" r:id="rId63"/>
    <p:sldId id="1184" r:id="rId64"/>
    <p:sldId id="1186" r:id="rId65"/>
    <p:sldId id="1191" r:id="rId66"/>
    <p:sldId id="1187" r:id="rId67"/>
    <p:sldId id="1189" r:id="rId68"/>
    <p:sldId id="1209" r:id="rId69"/>
    <p:sldId id="1208" r:id="rId70"/>
    <p:sldId id="723" r:id="rId71"/>
    <p:sldId id="1193" r:id="rId72"/>
    <p:sldId id="554" r:id="rId73"/>
    <p:sldId id="347" r:id="rId74"/>
    <p:sldId id="348" r:id="rId75"/>
    <p:sldId id="1082" r:id="rId76"/>
    <p:sldId id="351" r:id="rId77"/>
    <p:sldId id="1214" r:id="rId78"/>
  </p:sldIdLst>
  <p:sldSz cx="9144000" cy="6858000" type="screen4x3"/>
  <p:notesSz cx="6858000" cy="9144000"/>
  <p:defaultTextStyle>
    <a:defPPr>
      <a:defRPr lang="en-US"/>
    </a:defPPr>
    <a:lvl1pPr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5593"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1218"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66840"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2445"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78066" algn="l" defTabSz="455593" rtl="0" eaLnBrk="1" latinLnBrk="0" hangingPunct="1">
      <a:defRPr kern="1200">
        <a:solidFill>
          <a:schemeClr val="tx1"/>
        </a:solidFill>
        <a:latin typeface="Arial" charset="0"/>
        <a:ea typeface="ＭＳ Ｐゴシック" charset="0"/>
        <a:cs typeface="ＭＳ Ｐゴシック" charset="0"/>
      </a:defRPr>
    </a:lvl6pPr>
    <a:lvl7pPr marL="2733675" algn="l" defTabSz="455593" rtl="0" eaLnBrk="1" latinLnBrk="0" hangingPunct="1">
      <a:defRPr kern="1200">
        <a:solidFill>
          <a:schemeClr val="tx1"/>
        </a:solidFill>
        <a:latin typeface="Arial" charset="0"/>
        <a:ea typeface="ＭＳ Ｐゴシック" charset="0"/>
        <a:cs typeface="ＭＳ Ｐゴシック" charset="0"/>
      </a:defRPr>
    </a:lvl7pPr>
    <a:lvl8pPr marL="3189281" algn="l" defTabSz="455593" rtl="0" eaLnBrk="1" latinLnBrk="0" hangingPunct="1">
      <a:defRPr kern="1200">
        <a:solidFill>
          <a:schemeClr val="tx1"/>
        </a:solidFill>
        <a:latin typeface="Arial" charset="0"/>
        <a:ea typeface="ＭＳ Ｐゴシック" charset="0"/>
        <a:cs typeface="ＭＳ Ｐゴシック" charset="0"/>
      </a:defRPr>
    </a:lvl8pPr>
    <a:lvl9pPr marL="3644885" algn="l" defTabSz="455593"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F4"/>
    <a:srgbClr val="121CFF"/>
    <a:srgbClr val="C7B5E4"/>
    <a:srgbClr val="D7C896"/>
    <a:srgbClr val="39275B"/>
    <a:srgbClr val="C79900"/>
    <a:srgbClr val="F4F4F4"/>
    <a:srgbClr val="D7A900"/>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0" autoAdjust="0"/>
    <p:restoredTop sz="69252" autoAdjust="0"/>
  </p:normalViewPr>
  <p:slideViewPr>
    <p:cSldViewPr snapToObjects="1">
      <p:cViewPr varScale="1">
        <p:scale>
          <a:sx n="86" d="100"/>
          <a:sy n="86" d="100"/>
        </p:scale>
        <p:origin x="1464"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386E03-FF8F-F043-A96F-D7A5AEA854C0}" type="datetimeFigureOut">
              <a:rPr lang="en-US" smtClean="0"/>
              <a:t>7/14/19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952214-2CEE-284F-AE70-A49E5EAB5985}" type="slidenum">
              <a:rPr lang="en-US" smtClean="0"/>
              <a:t>‹#›</a:t>
            </a:fld>
            <a:endParaRPr lang="en-US"/>
          </a:p>
        </p:txBody>
      </p:sp>
    </p:spTree>
    <p:extLst>
      <p:ext uri="{BB962C8B-B14F-4D97-AF65-F5344CB8AC3E}">
        <p14:creationId xmlns:p14="http://schemas.microsoft.com/office/powerpoint/2010/main" val="3376420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207555-D59D-914D-83F8-C070483982F1}" type="datetimeFigureOut">
              <a:rPr lang="en-US" smtClean="0"/>
              <a:t>7/14/19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C4DC8-0FA3-3C40-B18F-539AC78115EF}" type="slidenum">
              <a:rPr lang="en-US" smtClean="0"/>
              <a:t>‹#›</a:t>
            </a:fld>
            <a:endParaRPr lang="en-US"/>
          </a:p>
        </p:txBody>
      </p:sp>
    </p:spTree>
    <p:extLst>
      <p:ext uri="{BB962C8B-B14F-4D97-AF65-F5344CB8AC3E}">
        <p14:creationId xmlns:p14="http://schemas.microsoft.com/office/powerpoint/2010/main" val="1676322564"/>
      </p:ext>
    </p:extLst>
  </p:cSld>
  <p:clrMap bg1="lt1" tx1="dk1" bg2="lt2" tx2="dk2" accent1="accent1" accent2="accent2" accent3="accent3" accent4="accent4" accent5="accent5" accent6="accent6" hlink="hlink" folHlink="folHlink"/>
  <p:hf hdr="0" ftr="0" dt="0"/>
  <p:notesStyle>
    <a:lvl1pPr marL="0" algn="l" defTabSz="455593" rtl="0" eaLnBrk="1" latinLnBrk="0" hangingPunct="1">
      <a:defRPr sz="1200" kern="1200">
        <a:solidFill>
          <a:schemeClr val="tx1"/>
        </a:solidFill>
        <a:latin typeface="+mn-lt"/>
        <a:ea typeface="+mn-ea"/>
        <a:cs typeface="+mn-cs"/>
      </a:defRPr>
    </a:lvl1pPr>
    <a:lvl2pPr marL="455593" algn="l" defTabSz="455593" rtl="0" eaLnBrk="1" latinLnBrk="0" hangingPunct="1">
      <a:defRPr sz="1200" kern="1200">
        <a:solidFill>
          <a:schemeClr val="tx1"/>
        </a:solidFill>
        <a:latin typeface="+mn-lt"/>
        <a:ea typeface="+mn-ea"/>
        <a:cs typeface="+mn-cs"/>
      </a:defRPr>
    </a:lvl2pPr>
    <a:lvl3pPr marL="911218" algn="l" defTabSz="455593" rtl="0" eaLnBrk="1" latinLnBrk="0" hangingPunct="1">
      <a:defRPr sz="1200" kern="1200">
        <a:solidFill>
          <a:schemeClr val="tx1"/>
        </a:solidFill>
        <a:latin typeface="+mn-lt"/>
        <a:ea typeface="+mn-ea"/>
        <a:cs typeface="+mn-cs"/>
      </a:defRPr>
    </a:lvl3pPr>
    <a:lvl4pPr marL="1366840" algn="l" defTabSz="455593" rtl="0" eaLnBrk="1" latinLnBrk="0" hangingPunct="1">
      <a:defRPr sz="1200" kern="1200">
        <a:solidFill>
          <a:schemeClr val="tx1"/>
        </a:solidFill>
        <a:latin typeface="+mn-lt"/>
        <a:ea typeface="+mn-ea"/>
        <a:cs typeface="+mn-cs"/>
      </a:defRPr>
    </a:lvl4pPr>
    <a:lvl5pPr marL="1822445" algn="l" defTabSz="455593" rtl="0" eaLnBrk="1" latinLnBrk="0" hangingPunct="1">
      <a:defRPr sz="1200" kern="1200">
        <a:solidFill>
          <a:schemeClr val="tx1"/>
        </a:solidFill>
        <a:latin typeface="+mn-lt"/>
        <a:ea typeface="+mn-ea"/>
        <a:cs typeface="+mn-cs"/>
      </a:defRPr>
    </a:lvl5pPr>
    <a:lvl6pPr marL="2278066" algn="l" defTabSz="455593" rtl="0" eaLnBrk="1" latinLnBrk="0" hangingPunct="1">
      <a:defRPr sz="1200" kern="1200">
        <a:solidFill>
          <a:schemeClr val="tx1"/>
        </a:solidFill>
        <a:latin typeface="+mn-lt"/>
        <a:ea typeface="+mn-ea"/>
        <a:cs typeface="+mn-cs"/>
      </a:defRPr>
    </a:lvl6pPr>
    <a:lvl7pPr marL="2733675" algn="l" defTabSz="455593" rtl="0" eaLnBrk="1" latinLnBrk="0" hangingPunct="1">
      <a:defRPr sz="1200" kern="1200">
        <a:solidFill>
          <a:schemeClr val="tx1"/>
        </a:solidFill>
        <a:latin typeface="+mn-lt"/>
        <a:ea typeface="+mn-ea"/>
        <a:cs typeface="+mn-cs"/>
      </a:defRPr>
    </a:lvl7pPr>
    <a:lvl8pPr marL="3189281" algn="l" defTabSz="455593" rtl="0" eaLnBrk="1" latinLnBrk="0" hangingPunct="1">
      <a:defRPr sz="1200" kern="1200">
        <a:solidFill>
          <a:schemeClr val="tx1"/>
        </a:solidFill>
        <a:latin typeface="+mn-lt"/>
        <a:ea typeface="+mn-ea"/>
        <a:cs typeface="+mn-cs"/>
      </a:defRPr>
    </a:lvl8pPr>
    <a:lvl9pPr marL="3644885" algn="l" defTabSz="4555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r>
              <a:t>More formal definition; cite laws, 80% rule, statistical significance.</a:t>
            </a:r>
          </a:p>
        </p:txBody>
      </p:sp>
    </p:spTree>
    <p:extLst>
      <p:ext uri="{BB962C8B-B14F-4D97-AF65-F5344CB8AC3E}">
        <p14:creationId xmlns:p14="http://schemas.microsoft.com/office/powerpoint/2010/main" val="31266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r>
              <a:t>Because of redundant encoding, adverse impact to sub-population may be “deniable” or “unintended”</a:t>
            </a:r>
          </a:p>
        </p:txBody>
      </p:sp>
    </p:spTree>
    <p:extLst>
      <p:ext uri="{BB962C8B-B14F-4D97-AF65-F5344CB8AC3E}">
        <p14:creationId xmlns:p14="http://schemas.microsoft.com/office/powerpoint/2010/main" val="1104666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t>The same example of redundant encoding shows why blinding does not imply fairness.</a:t>
            </a:r>
          </a:p>
        </p:txBody>
      </p:sp>
    </p:spTree>
    <p:extLst>
      <p:ext uri="{BB962C8B-B14F-4D97-AF65-F5344CB8AC3E}">
        <p14:creationId xmlns:p14="http://schemas.microsoft.com/office/powerpoint/2010/main" val="823499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Redundant encoding was actually used to disguise discrimination: red lining</a:t>
            </a:r>
          </a:p>
        </p:txBody>
      </p:sp>
    </p:spTree>
    <p:extLst>
      <p:ext uri="{BB962C8B-B14F-4D97-AF65-F5344CB8AC3E}">
        <p14:creationId xmlns:p14="http://schemas.microsoft.com/office/powerpoint/2010/main" val="2038561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does "blinding" (removing protected attributes from consideration) not imply fairness?</a:t>
            </a:r>
          </a:p>
          <a:p>
            <a:r>
              <a:rPr lang="en-US"/>
              <a:t>https://www.polleverywhere.com/multiple_choice_polls/7tEj79ppm35VaVefvuLVd</a:t>
            </a:r>
          </a:p>
        </p:txBody>
      </p:sp>
      <p:sp>
        <p:nvSpPr>
          <p:cNvPr id="4" name="Slide Number Placeholder 3"/>
          <p:cNvSpPr>
            <a:spLocks noGrp="1"/>
          </p:cNvSpPr>
          <p:nvPr>
            <p:ph type="sldNum" sz="quarter" idx="5"/>
          </p:nvPr>
        </p:nvSpPr>
        <p:spPr/>
        <p:txBody>
          <a:bodyPr/>
          <a:lstStyle/>
          <a:p>
            <a:fld id="{1B2C4DC8-0FA3-3C40-B18F-539AC78115EF}" type="slidenum">
              <a:rPr lang="en-US" smtClean="0"/>
              <a:t>19</a:t>
            </a:fld>
            <a:endParaRPr lang="en-US"/>
          </a:p>
        </p:txBody>
      </p:sp>
    </p:spTree>
    <p:extLst>
      <p:ext uri="{BB962C8B-B14F-4D97-AF65-F5344CB8AC3E}">
        <p14:creationId xmlns:p14="http://schemas.microsoft.com/office/powerpoint/2010/main" val="1790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hape 720"/>
          <p:cNvSpPr>
            <a:spLocks noGrp="1" noRot="1" noChangeAspect="1"/>
          </p:cNvSpPr>
          <p:nvPr>
            <p:ph type="sldImg"/>
          </p:nvPr>
        </p:nvSpPr>
        <p:spPr>
          <a:prstGeom prst="rect">
            <a:avLst/>
          </a:prstGeom>
        </p:spPr>
        <p:txBody>
          <a:bodyPr/>
          <a:lstStyle/>
          <a:p>
            <a:endParaRPr/>
          </a:p>
        </p:txBody>
      </p:sp>
      <p:sp>
        <p:nvSpPr>
          <p:cNvPr id="721" name="Shape 721"/>
          <p:cNvSpPr>
            <a:spLocks noGrp="1"/>
          </p:cNvSpPr>
          <p:nvPr>
            <p:ph type="body" sz="quarter" idx="1"/>
          </p:nvPr>
        </p:nvSpPr>
        <p:spPr>
          <a:prstGeom prst="rect">
            <a:avLst/>
          </a:prstGeom>
        </p:spPr>
        <p:txBody>
          <a:bodyPr/>
          <a:lstStyle/>
          <a:p>
            <a:r>
              <a:t>This is the example where stat. parity is imposed.  </a:t>
            </a:r>
          </a:p>
          <a:p>
            <a:endParaRPr/>
          </a:p>
          <a:p>
            <a:r>
              <a:t>It leads to a decrease in utility for the vendor (because they are required to offer a positive outcome to a bad credit risk).  </a:t>
            </a:r>
          </a:p>
          <a:p>
            <a:endParaRPr/>
          </a:p>
          <a:p>
            <a:r>
              <a:t>But it also hurts individual fairness: two individuals both with good credit, but one is denied a positive outcome.</a:t>
            </a:r>
          </a:p>
        </p:txBody>
      </p:sp>
    </p:spTree>
    <p:extLst>
      <p:ext uri="{BB962C8B-B14F-4D97-AF65-F5344CB8AC3E}">
        <p14:creationId xmlns:p14="http://schemas.microsoft.com/office/powerpoint/2010/main" val="840502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you an example.</a:t>
            </a:r>
          </a:p>
          <a:p>
            <a:endParaRPr lang="en-US" dirty="0"/>
          </a:p>
          <a:p>
            <a:r>
              <a:rPr lang="en-US" dirty="0"/>
              <a:t>Bloomberg wrote a piece in 2016 about the Amazon prime now delivery area.  They trained a model to decide who to offer the service to, considering buying history, income, location.  They did not consider race.</a:t>
            </a:r>
          </a:p>
          <a:p>
            <a:endParaRPr lang="en-US" dirty="0"/>
          </a:p>
          <a:p>
            <a:r>
              <a:rPr lang="en-US" dirty="0"/>
              <a:t>This is a map of Atlanta.  I grew up in Atlanta.  You can see that everyone in the north half received the discount and no one in the south half did.  What else is true about the north half of Atlanta vs. the south half?</a:t>
            </a:r>
          </a:p>
          <a:p>
            <a:endParaRPr lang="en-US" dirty="0"/>
          </a:p>
        </p:txBody>
      </p:sp>
      <p:sp>
        <p:nvSpPr>
          <p:cNvPr id="4" name="Slide Number Placeholder 3"/>
          <p:cNvSpPr>
            <a:spLocks noGrp="1"/>
          </p:cNvSpPr>
          <p:nvPr>
            <p:ph type="sldNum" sz="quarter" idx="5"/>
          </p:nvPr>
        </p:nvSpPr>
        <p:spPr/>
        <p:txBody>
          <a:bodyPr/>
          <a:lstStyle/>
          <a:p>
            <a:fld id="{1B2C4DC8-0FA3-3C40-B18F-539AC78115EF}" type="slidenum">
              <a:rPr lang="en-US" smtClean="0"/>
              <a:t>29</a:t>
            </a:fld>
            <a:endParaRPr lang="en-US"/>
          </a:p>
        </p:txBody>
      </p:sp>
    </p:spTree>
    <p:extLst>
      <p:ext uri="{BB962C8B-B14F-4D97-AF65-F5344CB8AC3E}">
        <p14:creationId xmlns:p14="http://schemas.microsoft.com/office/powerpoint/2010/main" val="2096898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worse.  In Chicago, everyone received the service except the south side, which is predominately African American.</a:t>
            </a:r>
          </a:p>
        </p:txBody>
      </p:sp>
      <p:sp>
        <p:nvSpPr>
          <p:cNvPr id="4" name="Slide Number Placeholder 3"/>
          <p:cNvSpPr>
            <a:spLocks noGrp="1"/>
          </p:cNvSpPr>
          <p:nvPr>
            <p:ph type="sldNum" sz="quarter" idx="5"/>
          </p:nvPr>
        </p:nvSpPr>
        <p:spPr/>
        <p:txBody>
          <a:bodyPr/>
          <a:lstStyle/>
          <a:p>
            <a:fld id="{1B2C4DC8-0FA3-3C40-B18F-539AC78115EF}" type="slidenum">
              <a:rPr lang="en-US" smtClean="0"/>
              <a:t>30</a:t>
            </a:fld>
            <a:endParaRPr lang="en-US"/>
          </a:p>
        </p:txBody>
      </p:sp>
    </p:spTree>
    <p:extLst>
      <p:ext uri="{BB962C8B-B14F-4D97-AF65-F5344CB8AC3E}">
        <p14:creationId xmlns:p14="http://schemas.microsoft.com/office/powerpoint/2010/main" val="163313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Boston, they carved out a donut shape around Roxbury.</a:t>
            </a:r>
          </a:p>
          <a:p>
            <a:endParaRPr lang="en-US" dirty="0"/>
          </a:p>
          <a:p>
            <a:r>
              <a:rPr lang="en-US" dirty="0"/>
              <a:t>The HUD recently sued Facebook for this kind of digital redlining, and signaled that Twitter and Google are next.</a:t>
            </a:r>
          </a:p>
        </p:txBody>
      </p:sp>
      <p:sp>
        <p:nvSpPr>
          <p:cNvPr id="4" name="Slide Number Placeholder 3"/>
          <p:cNvSpPr>
            <a:spLocks noGrp="1"/>
          </p:cNvSpPr>
          <p:nvPr>
            <p:ph type="sldNum" sz="quarter" idx="5"/>
          </p:nvPr>
        </p:nvSpPr>
        <p:spPr/>
        <p:txBody>
          <a:bodyPr/>
          <a:lstStyle/>
          <a:p>
            <a:fld id="{1B2C4DC8-0FA3-3C40-B18F-539AC78115EF}" type="slidenum">
              <a:rPr lang="en-US" smtClean="0"/>
              <a:t>31</a:t>
            </a:fld>
            <a:endParaRPr lang="en-US"/>
          </a:p>
        </p:txBody>
      </p:sp>
    </p:spTree>
    <p:extLst>
      <p:ext uri="{BB962C8B-B14F-4D97-AF65-F5344CB8AC3E}">
        <p14:creationId xmlns:p14="http://schemas.microsoft.com/office/powerpoint/2010/main" val="169484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 that abstract the underling data generative process.</a:t>
            </a:r>
          </a:p>
          <a:p>
            <a:endParaRPr lang="en-US" sz="1200" dirty="0"/>
          </a:p>
          <a:p>
            <a:endParaRPr lang="en-US" sz="1200" dirty="0"/>
          </a:p>
          <a:p>
            <a:r>
              <a:rPr lang="en-US" sz="1200" dirty="0"/>
              <a:t>A BETTER tool to reason about fairness, is not associational fairness, but it is the causal model in the data.</a:t>
            </a:r>
          </a:p>
          <a:p>
            <a:endParaRPr lang="en-US" sz="1200" dirty="0"/>
          </a:p>
          <a:p>
            <a:r>
              <a:rPr lang="en-US" sz="1200" dirty="0"/>
              <a:t>Then explain the causal model here.</a:t>
            </a:r>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35</a:t>
            </a:fld>
            <a:endParaRPr lang="en-US"/>
          </a:p>
        </p:txBody>
      </p:sp>
    </p:spTree>
    <p:extLst>
      <p:ext uri="{BB962C8B-B14F-4D97-AF65-F5344CB8AC3E}">
        <p14:creationId xmlns:p14="http://schemas.microsoft.com/office/powerpoint/2010/main" val="3098742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 that abstract the underling data generative process.</a:t>
            </a:r>
          </a:p>
          <a:p>
            <a:endParaRPr lang="en-US" sz="1200" dirty="0"/>
          </a:p>
          <a:p>
            <a:endParaRPr lang="en-US" sz="1200" dirty="0"/>
          </a:p>
          <a:p>
            <a:r>
              <a:rPr lang="en-US" sz="1200" dirty="0"/>
              <a:t>A BETTER tool to reason about fairness, is not associational fairness, but it is the causal model in the data.</a:t>
            </a:r>
          </a:p>
          <a:p>
            <a:endParaRPr lang="en-US" sz="1200" dirty="0"/>
          </a:p>
          <a:p>
            <a:r>
              <a:rPr lang="en-US" sz="1200" dirty="0"/>
              <a:t>Then explain the causal model here.</a:t>
            </a:r>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36</a:t>
            </a:fld>
            <a:endParaRPr lang="en-US"/>
          </a:p>
        </p:txBody>
      </p:sp>
    </p:spTree>
    <p:extLst>
      <p:ext uri="{BB962C8B-B14F-4D97-AF65-F5344CB8AC3E}">
        <p14:creationId xmlns:p14="http://schemas.microsoft.com/office/powerpoint/2010/main" val="56826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a:defRPr sz="1600"/>
            </a:pPr>
            <a:r>
              <a:t>From WLJ article:</a:t>
            </a:r>
          </a:p>
          <a:p>
            <a:pPr>
              <a:defRPr sz="1600"/>
            </a:pPr>
            <a:endParaRPr/>
          </a:p>
          <a:p>
            <a:pPr>
              <a:defRPr sz="1600"/>
            </a:pPr>
            <a:r>
              <a:t>A Wall Street Journal investigation found that the Staples Inc. website displays different prices to people after estimating their locations. More than that, Staples appeared to consider the person's distance from a rival brick-and-mortar store, either OfficeMax Inc. or Office Depot Inc. If rival stores were within 20 miles or so, Staples.com usually showed a discounted price.</a:t>
            </a:r>
          </a:p>
          <a:p>
            <a:pPr>
              <a:defRPr sz="1600"/>
            </a:pPr>
            <a:endParaRPr/>
          </a:p>
          <a:p>
            <a:pPr>
              <a:defRPr sz="1600"/>
            </a:pPr>
            <a:r>
              <a:t>In what appears to be an unintended side effect of Staples' pricing methods—likely a function of retail competition with its rivals—the Journal's testing also showed that areas that tended to see the discounted prices had a higher average income than areas that tended to see higher prices.</a:t>
            </a:r>
          </a:p>
        </p:txBody>
      </p:sp>
    </p:spTree>
    <p:extLst>
      <p:ext uri="{BB962C8B-B14F-4D97-AF65-F5344CB8AC3E}">
        <p14:creationId xmlns:p14="http://schemas.microsoft.com/office/powerpoint/2010/main" val="168187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Simpson’s paradox is pretty easy to handle, but all associational definitions of fairness can be subject to these statistical coincidences</a:t>
            </a:r>
          </a:p>
        </p:txBody>
      </p:sp>
      <p:sp>
        <p:nvSpPr>
          <p:cNvPr id="4" name="Slide Number Placeholder 3"/>
          <p:cNvSpPr>
            <a:spLocks noGrp="1"/>
          </p:cNvSpPr>
          <p:nvPr>
            <p:ph type="sldNum" sz="quarter" idx="5"/>
          </p:nvPr>
        </p:nvSpPr>
        <p:spPr/>
        <p:txBody>
          <a:bodyPr/>
          <a:lstStyle/>
          <a:p>
            <a:fld id="{1B2C4DC8-0FA3-3C40-B18F-539AC78115EF}" type="slidenum">
              <a:rPr lang="en-US" smtClean="0"/>
              <a:t>37</a:t>
            </a:fld>
            <a:endParaRPr lang="en-US"/>
          </a:p>
        </p:txBody>
      </p:sp>
    </p:spTree>
    <p:extLst>
      <p:ext uri="{BB962C8B-B14F-4D97-AF65-F5344CB8AC3E}">
        <p14:creationId xmlns:p14="http://schemas.microsoft.com/office/powerpoint/2010/main" val="763836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a:t>
            </a:r>
          </a:p>
          <a:p>
            <a:endParaRPr lang="en-US" sz="1200"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causal diagram</a:t>
            </a:r>
            <a:r>
              <a:rPr lang="en-US" sz="1200" b="0" i="0" kern="1200" dirty="0">
                <a:solidFill>
                  <a:schemeClr val="tx1"/>
                </a:solidFill>
                <a:effectLst/>
                <a:latin typeface="+mn-lt"/>
                <a:ea typeface="+mn-ea"/>
                <a:cs typeface="+mn-cs"/>
              </a:rPr>
              <a:t> is a directed graph that displays </a:t>
            </a:r>
            <a:r>
              <a:rPr lang="en-US" sz="1200" b="1" i="0" kern="1200" dirty="0">
                <a:solidFill>
                  <a:schemeClr val="tx1"/>
                </a:solidFill>
                <a:effectLst/>
                <a:latin typeface="+mn-lt"/>
                <a:ea typeface="+mn-ea"/>
                <a:cs typeface="+mn-cs"/>
              </a:rPr>
              <a:t>causal</a:t>
            </a:r>
            <a:r>
              <a:rPr lang="en-US" sz="1200" b="0" i="0" kern="1200" dirty="0">
                <a:solidFill>
                  <a:schemeClr val="tx1"/>
                </a:solidFill>
                <a:effectLst/>
                <a:latin typeface="+mn-lt"/>
                <a:ea typeface="+mn-ea"/>
                <a:cs typeface="+mn-cs"/>
              </a:rPr>
              <a:t> relationships between attributes  in a </a:t>
            </a:r>
            <a:r>
              <a:rPr lang="en-US" sz="1200" b="1" i="0" kern="1200" dirty="0" err="1">
                <a:solidFill>
                  <a:schemeClr val="tx1"/>
                </a:solidFill>
                <a:effectLst/>
                <a:latin typeface="+mn-lt"/>
                <a:ea typeface="+mn-ea"/>
                <a:cs typeface="+mn-cs"/>
              </a:rPr>
              <a:t>causal</a:t>
            </a:r>
            <a:r>
              <a:rPr lang="en-US" sz="1200" b="0" i="0" kern="1200" dirty="0" err="1">
                <a:solidFill>
                  <a:schemeClr val="tx1"/>
                </a:solidFill>
                <a:effectLst/>
                <a:latin typeface="+mn-lt"/>
                <a:ea typeface="+mn-ea"/>
                <a:cs typeface="+mn-cs"/>
              </a:rPr>
              <a:t>model</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causal diagram</a:t>
            </a:r>
            <a:r>
              <a:rPr lang="en-US" sz="1200" b="0" i="0" kern="1200" dirty="0">
                <a:solidFill>
                  <a:schemeClr val="tx1"/>
                </a:solidFill>
                <a:effectLst/>
                <a:latin typeface="+mn-lt"/>
                <a:ea typeface="+mn-ea"/>
                <a:cs typeface="+mn-cs"/>
              </a:rPr>
              <a:t> includes a set of variables (or nodes). Each node is connected by an arrow to one or more other nodes upon which it has a </a:t>
            </a:r>
            <a:r>
              <a:rPr lang="en-US" sz="1200" b="1" i="0" kern="1200" dirty="0">
                <a:solidFill>
                  <a:schemeClr val="tx1"/>
                </a:solidFill>
                <a:effectLst/>
                <a:latin typeface="+mn-lt"/>
                <a:ea typeface="+mn-ea"/>
                <a:cs typeface="+mn-cs"/>
              </a:rPr>
              <a:t>causal </a:t>
            </a:r>
            <a:r>
              <a:rPr lang="en-US" sz="1200" b="0" i="0" kern="1200" dirty="0">
                <a:solidFill>
                  <a:schemeClr val="tx1"/>
                </a:solidFill>
                <a:effectLst/>
                <a:latin typeface="+mn-lt"/>
                <a:ea typeface="+mn-ea"/>
                <a:cs typeface="+mn-cs"/>
              </a:rPr>
              <a:t>influence.</a:t>
            </a:r>
          </a:p>
          <a:p>
            <a:endParaRPr lang="en-US" sz="1200" b="0" i="0"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A BETTER tool to reason about fairness, is not associational fairness, but it is the causal model in the data.</a:t>
            </a:r>
          </a:p>
          <a:p>
            <a:endParaRPr lang="en-US" sz="1200" dirty="0"/>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38</a:t>
            </a:fld>
            <a:endParaRPr lang="en-US"/>
          </a:p>
        </p:txBody>
      </p:sp>
    </p:spTree>
    <p:extLst>
      <p:ext uri="{BB962C8B-B14F-4D97-AF65-F5344CB8AC3E}">
        <p14:creationId xmlns:p14="http://schemas.microsoft.com/office/powerpoint/2010/main" val="2843263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 that use directed acyclic graph to abstract the </a:t>
            </a:r>
          </a:p>
          <a:p>
            <a:endParaRPr lang="en-US" sz="1200" dirty="0"/>
          </a:p>
          <a:p>
            <a:r>
              <a:rPr lang="en-US" sz="1200" dirty="0"/>
              <a:t>A BETTER tool to reason about fairness, is not associational fairness, but it is the causal model in the data.</a:t>
            </a:r>
          </a:p>
          <a:p>
            <a:endParaRPr lang="en-US" sz="1200" dirty="0"/>
          </a:p>
          <a:p>
            <a:r>
              <a:rPr lang="en-US" sz="1200" dirty="0"/>
              <a:t>Then explain the causal model here.</a:t>
            </a:r>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39</a:t>
            </a:fld>
            <a:endParaRPr lang="en-US"/>
          </a:p>
        </p:txBody>
      </p:sp>
    </p:spTree>
    <p:extLst>
      <p:ext uri="{BB962C8B-B14F-4D97-AF65-F5344CB8AC3E}">
        <p14:creationId xmlns:p14="http://schemas.microsoft.com/office/powerpoint/2010/main" val="1058330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two main approaches to reduce or eliminate sources</a:t>
            </a:r>
          </a:p>
          <a:p>
            <a:r>
              <a:rPr lang="en-US" sz="1200" kern="1200" dirty="0">
                <a:solidFill>
                  <a:schemeClr val="tx1"/>
                </a:solidFill>
                <a:effectLst/>
                <a:latin typeface="+mn-lt"/>
                <a:ea typeface="+mn-ea"/>
                <a:cs typeface="+mn-cs"/>
              </a:rPr>
              <a:t>of discrimination are summarized in Fig. 1. The most popular</a:t>
            </a:r>
          </a:p>
          <a:p>
            <a:r>
              <a:rPr lang="en-US" sz="1200" kern="1200" dirty="0">
                <a:solidFill>
                  <a:schemeClr val="tx1"/>
                </a:solidFill>
                <a:effectLst/>
                <a:latin typeface="+mn-lt"/>
                <a:ea typeface="+mn-ea"/>
                <a:cs typeface="+mn-cs"/>
              </a:rPr>
              <a:t>is the in-processing, where the ML algorithm itself is</a:t>
            </a:r>
          </a:p>
          <a:p>
            <a:r>
              <a:rPr lang="en-US" sz="1200" kern="1200" dirty="0">
                <a:solidFill>
                  <a:schemeClr val="tx1"/>
                </a:solidFill>
                <a:effectLst/>
                <a:latin typeface="+mn-lt"/>
                <a:ea typeface="+mn-ea"/>
                <a:cs typeface="+mn-cs"/>
              </a:rPr>
              <a:t>modified; this approach must be reimplemented for every</a:t>
            </a:r>
          </a:p>
          <a:p>
            <a:r>
              <a:rPr lang="en-US" sz="1200" kern="1200" dirty="0">
                <a:solidFill>
                  <a:schemeClr val="tx1"/>
                </a:solidFill>
                <a:effectLst/>
                <a:latin typeface="+mn-lt"/>
                <a:ea typeface="+mn-ea"/>
                <a:cs typeface="+mn-cs"/>
              </a:rPr>
              <a:t>ML application. The alternative is to process either the training</a:t>
            </a:r>
          </a:p>
          <a:p>
            <a:r>
              <a:rPr lang="en-US" sz="1200" kern="1200" dirty="0">
                <a:solidFill>
                  <a:schemeClr val="tx1"/>
                </a:solidFill>
                <a:effectLst/>
                <a:latin typeface="+mn-lt"/>
                <a:ea typeface="+mn-ea"/>
                <a:cs typeface="+mn-cs"/>
              </a:rPr>
              <a:t>data (pre-processing) or the output of the classifier itself</a:t>
            </a:r>
          </a:p>
          <a:p>
            <a:r>
              <a:rPr lang="en-US" sz="1200" kern="1200" dirty="0">
                <a:solidFill>
                  <a:schemeClr val="tx1"/>
                </a:solidFill>
                <a:effectLst/>
                <a:latin typeface="+mn-lt"/>
                <a:ea typeface="+mn-ea"/>
                <a:cs typeface="+mn-cs"/>
              </a:rPr>
              <a:t>(post-processing). We advocate for the pre-processing strategy,</a:t>
            </a:r>
          </a:p>
          <a:p>
            <a:r>
              <a:rPr lang="en-US" sz="1200" kern="1200" dirty="0">
                <a:solidFill>
                  <a:schemeClr val="tx1"/>
                </a:solidFill>
                <a:effectLst/>
                <a:latin typeface="+mn-lt"/>
                <a:ea typeface="+mn-ea"/>
                <a:cs typeface="+mn-cs"/>
              </a:rPr>
              <a:t>which is agnostic to the choice of ML algorithm and</a:t>
            </a:r>
          </a:p>
          <a:p>
            <a:r>
              <a:rPr lang="en-US" sz="1200" kern="1200" dirty="0">
                <a:solidFill>
                  <a:schemeClr val="tx1"/>
                </a:solidFill>
                <a:effectLst/>
                <a:latin typeface="+mn-lt"/>
                <a:ea typeface="+mn-ea"/>
                <a:cs typeface="+mn-cs"/>
              </a:rPr>
              <a:t>instead interprets the problem as a database repair task.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Associational Causal</a:t>
            </a:r>
          </a:p>
          <a:p>
            <a:r>
              <a:rPr lang="en-US" sz="1200" kern="1200" dirty="0">
                <a:solidFill>
                  <a:schemeClr val="tx1"/>
                </a:solidFill>
                <a:effectLst/>
                <a:latin typeface="+mn-lt"/>
                <a:ea typeface="+mn-ea"/>
                <a:cs typeface="+mn-cs"/>
              </a:rPr>
              <a:t>In-processing [5, 20, 21, 29, 48] [21, 29, 34]</a:t>
            </a:r>
          </a:p>
          <a:p>
            <a:r>
              <a:rPr lang="en-US" sz="1200" kern="1200" dirty="0">
                <a:solidFill>
                  <a:schemeClr val="tx1"/>
                </a:solidFill>
                <a:effectLst/>
                <a:latin typeface="+mn-lt"/>
                <a:ea typeface="+mn-ea"/>
                <a:cs typeface="+mn-cs"/>
              </a:rPr>
              <a:t>(Modify the ML Algorithm)</a:t>
            </a:r>
          </a:p>
          <a:p>
            <a:r>
              <a:rPr lang="en-US" sz="1200" kern="1200" dirty="0">
                <a:solidFill>
                  <a:schemeClr val="tx1"/>
                </a:solidFill>
                <a:effectLst/>
                <a:latin typeface="+mn-lt"/>
                <a:ea typeface="+mn-ea"/>
                <a:cs typeface="+mn-cs"/>
              </a:rPr>
              <a:t>Pre/post-processing [6, 13, 16, 45] Capuchin</a:t>
            </a:r>
          </a:p>
          <a:p>
            <a:r>
              <a:rPr lang="en-US" sz="1200" kern="1200" dirty="0">
                <a:solidFill>
                  <a:schemeClr val="tx1"/>
                </a:solidFill>
                <a:effectLst/>
                <a:latin typeface="+mn-lt"/>
                <a:ea typeface="+mn-ea"/>
                <a:cs typeface="+mn-cs"/>
              </a:rPr>
              <a:t>(Modify the input/output Data) (this paper)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CB4645-C9A9-4650-BE78-634AF679D0D3}" type="slidenum">
              <a:rPr lang="en-US" smtClean="0"/>
              <a:t>40</a:t>
            </a:fld>
            <a:endParaRPr lang="en-US"/>
          </a:p>
        </p:txBody>
      </p:sp>
    </p:spTree>
    <p:extLst>
      <p:ext uri="{BB962C8B-B14F-4D97-AF65-F5344CB8AC3E}">
        <p14:creationId xmlns:p14="http://schemas.microsoft.com/office/powerpoint/2010/main" val="80524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past few years there has been an explosion of fairness definition and metric. It has been shown that some of this metrics are inconsistent. </a:t>
            </a:r>
          </a:p>
          <a:p>
            <a:r>
              <a:rPr lang="en-US" dirty="0"/>
              <a:t>Some people tends to believe that </a:t>
            </a:r>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Lato"/>
              </a:rPr>
              <a:t>These are </a:t>
            </a:r>
            <a:r>
              <a:rPr lang="en-US" i="1" dirty="0">
                <a:solidFill>
                  <a:srgbClr val="000000"/>
                </a:solidFill>
                <a:latin typeface="Lato"/>
              </a:rPr>
              <a:t>associational</a:t>
            </a:r>
            <a:r>
              <a:rPr lang="en-US" dirty="0">
                <a:solidFill>
                  <a:srgbClr val="000000"/>
                </a:solidFill>
                <a:latin typeface="Lato"/>
              </a:rPr>
              <a:t> or </a:t>
            </a:r>
            <a:r>
              <a:rPr lang="en-US" i="1" dirty="0">
                <a:solidFill>
                  <a:srgbClr val="000000"/>
                </a:solidFill>
                <a:latin typeface="Lato"/>
              </a:rPr>
              <a:t>observational, i.e., they are</a:t>
            </a:r>
            <a:r>
              <a:rPr lang="en-US" dirty="0">
                <a:solidFill>
                  <a:srgbClr val="000000"/>
                </a:solidFill>
                <a:latin typeface="Lato"/>
              </a:rPr>
              <a:t> property of the joint distribution of features, sensitive attribute and target outcome</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41</a:t>
            </a:fld>
            <a:endParaRPr lang="en-US"/>
          </a:p>
        </p:txBody>
      </p:sp>
    </p:spTree>
    <p:extLst>
      <p:ext uri="{BB962C8B-B14F-4D97-AF65-F5344CB8AC3E}">
        <p14:creationId xmlns:p14="http://schemas.microsoft.com/office/powerpoint/2010/main" val="3464367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past few years there has been an explosion of fairness definition and metric. It has been shown that some of this metrics are inconsistent. </a:t>
            </a:r>
          </a:p>
          <a:p>
            <a:r>
              <a:rPr lang="en-US" dirty="0"/>
              <a:t>Some people tends to believe that </a:t>
            </a:r>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Lato"/>
              </a:rPr>
              <a:t>These are </a:t>
            </a:r>
            <a:r>
              <a:rPr lang="en-US" i="1" dirty="0">
                <a:solidFill>
                  <a:srgbClr val="000000"/>
                </a:solidFill>
                <a:latin typeface="Lato"/>
              </a:rPr>
              <a:t>associational</a:t>
            </a:r>
            <a:r>
              <a:rPr lang="en-US" dirty="0">
                <a:solidFill>
                  <a:srgbClr val="000000"/>
                </a:solidFill>
                <a:latin typeface="Lato"/>
              </a:rPr>
              <a:t> or </a:t>
            </a:r>
            <a:r>
              <a:rPr lang="en-US" i="1" dirty="0">
                <a:solidFill>
                  <a:srgbClr val="000000"/>
                </a:solidFill>
                <a:latin typeface="Lato"/>
              </a:rPr>
              <a:t>observational, i.e., they are</a:t>
            </a:r>
            <a:r>
              <a:rPr lang="en-US" dirty="0">
                <a:solidFill>
                  <a:srgbClr val="000000"/>
                </a:solidFill>
                <a:latin typeface="Lato"/>
              </a:rPr>
              <a:t> property of the joint distribution of features, sensitive attribute and target outcome</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42</a:t>
            </a:fld>
            <a:endParaRPr lang="en-US"/>
          </a:p>
        </p:txBody>
      </p:sp>
    </p:spTree>
    <p:extLst>
      <p:ext uri="{BB962C8B-B14F-4D97-AF65-F5344CB8AC3E}">
        <p14:creationId xmlns:p14="http://schemas.microsoft.com/office/powerpoint/2010/main" val="652709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are associational measures of fairness insufficient?</a:t>
            </a:r>
          </a:p>
          <a:p>
            <a:r>
              <a:rPr lang="en-US"/>
              <a:t>https://www.polleverywhere.com/multiple_choice_polls/qcmyPIE74NlFgZWP1BOXG</a:t>
            </a:r>
          </a:p>
        </p:txBody>
      </p:sp>
      <p:sp>
        <p:nvSpPr>
          <p:cNvPr id="4" name="Slide Number Placeholder 3"/>
          <p:cNvSpPr>
            <a:spLocks noGrp="1"/>
          </p:cNvSpPr>
          <p:nvPr>
            <p:ph type="sldNum" sz="quarter" idx="5"/>
          </p:nvPr>
        </p:nvSpPr>
        <p:spPr/>
        <p:txBody>
          <a:bodyPr/>
          <a:lstStyle/>
          <a:p>
            <a:fld id="{1B2C4DC8-0FA3-3C40-B18F-539AC78115EF}" type="slidenum">
              <a:rPr lang="en-US" smtClean="0"/>
              <a:t>43</a:t>
            </a:fld>
            <a:endParaRPr lang="en-US"/>
          </a:p>
        </p:txBody>
      </p:sp>
    </p:spTree>
    <p:extLst>
      <p:ext uri="{BB962C8B-B14F-4D97-AF65-F5344CB8AC3E}">
        <p14:creationId xmlns:p14="http://schemas.microsoft.com/office/powerpoint/2010/main" val="2969981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Let’s create a toy example based on the Berkeley case. Suppose a collage has two department and in both of them admission decisions are made based on student’s  qualification, hobby and gender!</a:t>
            </a:r>
          </a:p>
          <a:p>
            <a:endParaRPr lang="en-US" sz="1200" dirty="0"/>
          </a:p>
          <a:p>
            <a:r>
              <a:rPr lang="en-US" sz="1200" dirty="0"/>
              <a:t>According to that causal diagram with shows for instance, applicants gender affects their hobby bit not their qualification</a:t>
            </a:r>
          </a:p>
          <a:p>
            <a:endParaRPr lang="en-US" sz="1200" dirty="0"/>
          </a:p>
          <a:p>
            <a:endParaRPr lang="en-US" sz="1200" dirty="0"/>
          </a:p>
          <a:p>
            <a:r>
              <a:rPr lang="en-US" sz="1200" b="0" i="0" kern="1200" dirty="0">
                <a:solidFill>
                  <a:schemeClr val="tx1"/>
                </a:solidFill>
                <a:effectLst/>
                <a:latin typeface="+mn-lt"/>
                <a:ea typeface="+mn-ea"/>
                <a:cs typeface="+mn-cs"/>
              </a:rPr>
              <a:t>Causal models for fairness have been considered in the literature. plan to spend</a:t>
            </a:r>
            <a:br>
              <a:rPr lang="en-US" dirty="0"/>
            </a:br>
            <a:r>
              <a:rPr lang="en-US" sz="1200" b="0" i="0" kern="1200" dirty="0">
                <a:solidFill>
                  <a:schemeClr val="tx1"/>
                </a:solidFill>
                <a:effectLst/>
                <a:latin typeface="+mn-lt"/>
                <a:ea typeface="+mn-ea"/>
                <a:cs typeface="+mn-cs"/>
              </a:rPr>
              <a:t>30' - 1 minute explaining what this means to the database person: "G,</a:t>
            </a:r>
            <a:br>
              <a:rPr lang="en-US" dirty="0"/>
            </a:br>
            <a:r>
              <a:rPr lang="en-US" sz="1200" b="0" i="0" kern="1200" dirty="0">
                <a:solidFill>
                  <a:schemeClr val="tx1"/>
                </a:solidFill>
                <a:effectLst/>
                <a:latin typeface="+mn-lt"/>
                <a:ea typeface="+mn-ea"/>
                <a:cs typeface="+mn-cs"/>
              </a:rPr>
              <a:t>D, H,... are *</a:t>
            </a:r>
            <a:r>
              <a:rPr lang="en-US" sz="1200" b="0" i="0" kern="1200" dirty="0" err="1">
                <a:solidFill>
                  <a:schemeClr val="tx1"/>
                </a:solidFill>
                <a:effectLst/>
                <a:latin typeface="+mn-lt"/>
                <a:ea typeface="+mn-ea"/>
                <a:cs typeface="+mn-cs"/>
              </a:rPr>
              <a:t>attrbibutes</a:t>
            </a:r>
            <a:r>
              <a:rPr lang="en-US" sz="1200" b="0" i="0" kern="1200" dirty="0">
                <a:solidFill>
                  <a:schemeClr val="tx1"/>
                </a:solidFill>
                <a:effectLst/>
                <a:latin typeface="+mn-lt"/>
                <a:ea typeface="+mn-ea"/>
                <a:cs typeface="+mn-cs"/>
              </a:rPr>
              <a:t>* of the data, the data itself is not shown</a:t>
            </a:r>
            <a:br>
              <a:rPr lang="en-US" dirty="0"/>
            </a:br>
            <a:r>
              <a:rPr lang="en-US" sz="1200" b="0" i="0" kern="1200" dirty="0">
                <a:solidFill>
                  <a:schemeClr val="tx1"/>
                </a:solidFill>
                <a:effectLst/>
                <a:latin typeface="+mn-lt"/>
                <a:ea typeface="+mn-ea"/>
                <a:cs typeface="+mn-cs"/>
              </a:rPr>
              <a:t>here.  The problem of inferring the causal model from the data has</a:t>
            </a:r>
            <a:br>
              <a:rPr lang="en-US" dirty="0"/>
            </a:br>
            <a:r>
              <a:rPr lang="en-US" sz="1200" b="0" i="0" kern="1200" dirty="0">
                <a:solidFill>
                  <a:schemeClr val="tx1"/>
                </a:solidFill>
                <a:effectLst/>
                <a:latin typeface="+mn-lt"/>
                <a:ea typeface="+mn-ea"/>
                <a:cs typeface="+mn-cs"/>
              </a:rPr>
              <a:t>been studied extensively, and it is hard and not always possible.  I</a:t>
            </a:r>
            <a:br>
              <a:rPr lang="en-US" dirty="0"/>
            </a:br>
            <a:r>
              <a:rPr lang="en-US" sz="1200" b="0" i="0" kern="1200" dirty="0">
                <a:solidFill>
                  <a:schemeClr val="tx1"/>
                </a:solidFill>
                <a:effectLst/>
                <a:latin typeface="+mn-lt"/>
                <a:ea typeface="+mn-ea"/>
                <a:cs typeface="+mn-cs"/>
              </a:rPr>
              <a:t>will assume for now that we have the causal model, later I will drop</a:t>
            </a:r>
            <a:br>
              <a:rPr lang="en-US" dirty="0"/>
            </a:br>
            <a:r>
              <a:rPr lang="en-US" sz="1200" b="0" i="0" kern="1200" dirty="0">
                <a:solidFill>
                  <a:schemeClr val="tx1"/>
                </a:solidFill>
                <a:effectLst/>
                <a:latin typeface="+mn-lt"/>
                <a:ea typeface="+mn-ea"/>
                <a:cs typeface="+mn-cs"/>
              </a:rPr>
              <a:t>this assumption."</a:t>
            </a:r>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44</a:t>
            </a:fld>
            <a:endParaRPr lang="en-US"/>
          </a:p>
        </p:txBody>
      </p:sp>
    </p:spTree>
    <p:extLst>
      <p:ext uri="{BB962C8B-B14F-4D97-AF65-F5344CB8AC3E}">
        <p14:creationId xmlns:p14="http://schemas.microsoft.com/office/powerpoint/2010/main" val="3672829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approach is to forbid all causal paths from G to A. Too restrictive.  This is the causal counterpart of prohibiting Statistical Parity! Which actually many ML methods does! This is too impractical.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practical, we allow the user to classify variables into admissible and inadmissible. The former variables through which it is permissible for the protected</a:t>
            </a:r>
          </a:p>
          <a:p>
            <a:r>
              <a:rPr lang="en-US" sz="1200" kern="1200" dirty="0">
                <a:solidFill>
                  <a:schemeClr val="tx1"/>
                </a:solidFill>
                <a:effectLst/>
                <a:latin typeface="+mn-lt"/>
                <a:ea typeface="+mn-ea"/>
                <a:cs typeface="+mn-cs"/>
              </a:rPr>
              <a:t>attribute to influence the outcome. In this example the user would label department as admissible since it is considered a fair use in admissions decisions, and would (implicitly) label all other variables as inadmissible, for example, hobby.</a:t>
            </a:r>
          </a:p>
        </p:txBody>
      </p:sp>
      <p:sp>
        <p:nvSpPr>
          <p:cNvPr id="4" name="Slide Number Placeholder 3"/>
          <p:cNvSpPr>
            <a:spLocks noGrp="1"/>
          </p:cNvSpPr>
          <p:nvPr>
            <p:ph type="sldNum" sz="quarter" idx="5"/>
          </p:nvPr>
        </p:nvSpPr>
        <p:spPr/>
        <p:txBody>
          <a:bodyPr/>
          <a:lstStyle/>
          <a:p>
            <a:fld id="{D4CB4645-C9A9-4650-BE78-634AF679D0D3}" type="slidenum">
              <a:rPr lang="en-US" smtClean="0"/>
              <a:t>45</a:t>
            </a:fld>
            <a:endParaRPr lang="en-US"/>
          </a:p>
        </p:txBody>
      </p:sp>
    </p:spTree>
    <p:extLst>
      <p:ext uri="{BB962C8B-B14F-4D97-AF65-F5344CB8AC3E}">
        <p14:creationId xmlns:p14="http://schemas.microsoft.com/office/powerpoint/2010/main" val="1409026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p:txBody>
      </p:sp>
      <p:sp>
        <p:nvSpPr>
          <p:cNvPr id="4" name="Slide Number Placeholder 3"/>
          <p:cNvSpPr>
            <a:spLocks noGrp="1"/>
          </p:cNvSpPr>
          <p:nvPr>
            <p:ph type="sldNum" sz="quarter" idx="5"/>
          </p:nvPr>
        </p:nvSpPr>
        <p:spPr/>
        <p:txBody>
          <a:bodyPr/>
          <a:lstStyle/>
          <a:p>
            <a:fld id="{D4CB4645-C9A9-4650-BE78-634AF679D0D3}" type="slidenum">
              <a:rPr lang="en-US" smtClean="0"/>
              <a:t>46</a:t>
            </a:fld>
            <a:endParaRPr lang="en-US"/>
          </a:p>
        </p:txBody>
      </p:sp>
    </p:spTree>
    <p:extLst>
      <p:ext uri="{BB962C8B-B14F-4D97-AF65-F5344CB8AC3E}">
        <p14:creationId xmlns:p14="http://schemas.microsoft.com/office/powerpoint/2010/main" val="169884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546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capture such subtle situation, we partition the variable into admissible and inadvisable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Say that a key thing is the use of admissible variables.  You can't have some magic fully general solution; the user needs to say what pathways between S and O they are willing to accept.  (I like prior arrests as an example -- clearly influenced by racial profiling, but also clearly admissible)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``Fairness can not be reduced to a mathematical formula” </a:t>
            </a:r>
          </a:p>
          <a:p>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CB4645-C9A9-4650-BE78-634AF679D0D3}" type="slidenum">
              <a:rPr lang="en-US" smtClean="0"/>
              <a:t>47</a:t>
            </a:fld>
            <a:endParaRPr lang="en-US"/>
          </a:p>
        </p:txBody>
      </p:sp>
    </p:spTree>
    <p:extLst>
      <p:ext uri="{BB962C8B-B14F-4D97-AF65-F5344CB8AC3E}">
        <p14:creationId xmlns:p14="http://schemas.microsoft.com/office/powerpoint/2010/main" val="648882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48</a:t>
            </a:fld>
            <a:endParaRPr lang="en-US"/>
          </a:p>
        </p:txBody>
      </p:sp>
    </p:spTree>
    <p:extLst>
      <p:ext uri="{BB962C8B-B14F-4D97-AF65-F5344CB8AC3E}">
        <p14:creationId xmlns:p14="http://schemas.microsoft.com/office/powerpoint/2010/main" val="3501626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49</a:t>
            </a:fld>
            <a:endParaRPr lang="en-US"/>
          </a:p>
        </p:txBody>
      </p:sp>
    </p:spTree>
    <p:extLst>
      <p:ext uri="{BB962C8B-B14F-4D97-AF65-F5344CB8AC3E}">
        <p14:creationId xmlns:p14="http://schemas.microsoft.com/office/powerpoint/2010/main" val="2763521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this is just the idea behind our main definition. IN general causal DAGs are not available, we only have partial knowledge. We use intervention to define fairness in the presence of partial knowledge about the domain. Please see the paper for details.</a:t>
            </a:r>
          </a:p>
        </p:txBody>
      </p:sp>
      <p:sp>
        <p:nvSpPr>
          <p:cNvPr id="4" name="Slide Number Placeholder 3"/>
          <p:cNvSpPr>
            <a:spLocks noGrp="1"/>
          </p:cNvSpPr>
          <p:nvPr>
            <p:ph type="sldNum" sz="quarter" idx="5"/>
          </p:nvPr>
        </p:nvSpPr>
        <p:spPr/>
        <p:txBody>
          <a:bodyPr/>
          <a:lstStyle/>
          <a:p>
            <a:fld id="{D4CB4645-C9A9-4650-BE78-634AF679D0D3}" type="slidenum">
              <a:rPr lang="en-US" smtClean="0"/>
              <a:t>50</a:t>
            </a:fld>
            <a:endParaRPr lang="en-US"/>
          </a:p>
        </p:txBody>
      </p:sp>
    </p:spTree>
    <p:extLst>
      <p:ext uri="{BB962C8B-B14F-4D97-AF65-F5344CB8AC3E}">
        <p14:creationId xmlns:p14="http://schemas.microsoft.com/office/powerpoint/2010/main" val="315696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this is just the idea behind our main definition. IN general causal DAGs are not available, we only have partial knowledge. We use intervention to define fairness in the presence of partial knowledge about the domain. Please see the paper for details.</a:t>
            </a:r>
          </a:p>
        </p:txBody>
      </p:sp>
      <p:sp>
        <p:nvSpPr>
          <p:cNvPr id="4" name="Slide Number Placeholder 3"/>
          <p:cNvSpPr>
            <a:spLocks noGrp="1"/>
          </p:cNvSpPr>
          <p:nvPr>
            <p:ph type="sldNum" sz="quarter" idx="5"/>
          </p:nvPr>
        </p:nvSpPr>
        <p:spPr/>
        <p:txBody>
          <a:bodyPr/>
          <a:lstStyle/>
          <a:p>
            <a:fld id="{D4CB4645-C9A9-4650-BE78-634AF679D0D3}" type="slidenum">
              <a:rPr lang="en-US" smtClean="0"/>
              <a:t>51</a:t>
            </a:fld>
            <a:endParaRPr lang="en-US"/>
          </a:p>
        </p:txBody>
      </p:sp>
    </p:spTree>
    <p:extLst>
      <p:ext uri="{BB962C8B-B14F-4D97-AF65-F5344CB8AC3E}">
        <p14:creationId xmlns:p14="http://schemas.microsoft.com/office/powerpoint/2010/main" val="3908667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this is just the idea behind our main definition. IN general causal DAGs are not available, we only have partial knowledge. We use intervention to define fairness in the presence of partial knowledge about the domain. Please see the paper for details.</a:t>
            </a:r>
          </a:p>
        </p:txBody>
      </p:sp>
      <p:sp>
        <p:nvSpPr>
          <p:cNvPr id="4" name="Slide Number Placeholder 3"/>
          <p:cNvSpPr>
            <a:spLocks noGrp="1"/>
          </p:cNvSpPr>
          <p:nvPr>
            <p:ph type="sldNum" sz="quarter" idx="5"/>
          </p:nvPr>
        </p:nvSpPr>
        <p:spPr/>
        <p:txBody>
          <a:bodyPr/>
          <a:lstStyle/>
          <a:p>
            <a:fld id="{D4CB4645-C9A9-4650-BE78-634AF679D0D3}" type="slidenum">
              <a:rPr lang="en-US" smtClean="0"/>
              <a:t>52</a:t>
            </a:fld>
            <a:endParaRPr lang="en-US"/>
          </a:p>
        </p:txBody>
      </p:sp>
    </p:spTree>
    <p:extLst>
      <p:ext uri="{BB962C8B-B14F-4D97-AF65-F5344CB8AC3E}">
        <p14:creationId xmlns:p14="http://schemas.microsoft.com/office/powerpoint/2010/main" val="3435080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ff94d3df5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ff94d3df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Topic 2.2: Bill</a:t>
            </a:r>
            <a:endParaRPr lang="en-US" dirty="0"/>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Sure, there are 21 definitions of fairness, and a family of impossibility theorems saying they can’t all be satisfied.  So maybe we all wait and let the theory shake out before we bother with this stuff.</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I’m going to make your life easier.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All these measures are just ratios that try to understand the relationship between some variable and some outcome.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So let’s take a step back.   We have a dataset D = XZY.   We want to understand the effect of X on Y.   Why not just measure the correlation?  If you see a correlation between race and recidivism, is that evidence that race causes recidivism?  No, because there may be confounding variables. If arrests are concentrated in particular </a:t>
            </a:r>
            <a:r>
              <a:rPr lang="en-US" dirty="0" err="1">
                <a:solidFill>
                  <a:schemeClr val="dk1"/>
                </a:solidFill>
              </a:rPr>
              <a:t>zipcodes</a:t>
            </a:r>
            <a:r>
              <a:rPr lang="en-US" dirty="0">
                <a:solidFill>
                  <a:schemeClr val="dk1"/>
                </a:solidFill>
              </a:rPr>
              <a:t>, and those </a:t>
            </a:r>
            <a:r>
              <a:rPr lang="en-US" dirty="0" err="1">
                <a:solidFill>
                  <a:schemeClr val="dk1"/>
                </a:solidFill>
              </a:rPr>
              <a:t>zipcodes</a:t>
            </a:r>
            <a:r>
              <a:rPr lang="en-US" dirty="0">
                <a:solidFill>
                  <a:schemeClr val="dk1"/>
                </a:solidFill>
              </a:rPr>
              <a:t> have different demographics than the overall population, then there’s an alternative explanation.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 We want to understand the causal effect of race on recidivism, just like we want to understand the causal effect of airline on delays.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Causal effect means the conditional mutual information.  Fairness, then, is when the conditional mutual information is zero.  But better yet, you can use all the inference mechanisms of causality to not just measure fairness, but to reason about algorithms for what to do about it.   </a:t>
            </a:r>
            <a:r>
              <a:rPr lang="en-US" dirty="0" err="1">
                <a:solidFill>
                  <a:schemeClr val="dk1"/>
                </a:solidFill>
              </a:rPr>
              <a:t>Ses</a:t>
            </a:r>
            <a:r>
              <a:rPr lang="en-US" dirty="0">
                <a:solidFill>
                  <a:schemeClr val="dk1"/>
                </a:solidFill>
              </a:rPr>
              <a:t> Babak </a:t>
            </a:r>
            <a:r>
              <a:rPr lang="en-US" dirty="0" err="1">
                <a:solidFill>
                  <a:schemeClr val="dk1"/>
                </a:solidFill>
              </a:rPr>
              <a:t>Salimi’s</a:t>
            </a:r>
            <a:r>
              <a:rPr lang="en-US" dirty="0">
                <a:solidFill>
                  <a:schemeClr val="dk1"/>
                </a:solidFill>
              </a:rPr>
              <a:t> paper in SIGMOD this year, and see a paper in </a:t>
            </a:r>
            <a:r>
              <a:rPr lang="en-US" dirty="0" err="1">
                <a:solidFill>
                  <a:schemeClr val="dk1"/>
                </a:solidFill>
              </a:rPr>
              <a:t>BiDU</a:t>
            </a:r>
            <a:r>
              <a:rPr lang="en-US" dirty="0">
                <a:solidFill>
                  <a:schemeClr val="dk1"/>
                </a:solidFill>
              </a:rPr>
              <a:t> workshop this Friday on transportation data.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One caveat: the law is disparate impact, specifically the ratio of accuracy between protected group and dominant group.   But the point is that you don’t want to just measure fairness, you want to do something about it.  And you can’t reason about the causes without causality.  </a:t>
            </a:r>
            <a:endParaRPr dirty="0"/>
          </a:p>
        </p:txBody>
      </p:sp>
    </p:spTree>
    <p:extLst>
      <p:ext uri="{BB962C8B-B14F-4D97-AF65-F5344CB8AC3E}">
        <p14:creationId xmlns:p14="http://schemas.microsoft.com/office/powerpoint/2010/main" val="1641632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ff94d3df5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ff94d3df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Topic 2.2: Bill</a:t>
            </a:r>
            <a:endParaRPr lang="en-US" dirty="0"/>
          </a:p>
          <a:p>
            <a:pPr marL="0" lvl="0" indent="0" rtl="0">
              <a:spcBef>
                <a:spcPts val="0"/>
              </a:spcBef>
              <a:spcAft>
                <a:spcPts val="0"/>
              </a:spcAft>
              <a:buNone/>
            </a:pPr>
            <a:endParaRPr lang="en-US" dirty="0">
              <a:solidFill>
                <a:schemeClr val="dk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 sz="1200" kern="1200" dirty="0">
                <a:solidFill>
                  <a:schemeClr val="tx1"/>
                </a:solidFill>
                <a:effectLst/>
                <a:latin typeface="+mn-lt"/>
                <a:ea typeface="+mn-ea"/>
                <a:cs typeface="+mn-cs"/>
              </a:rPr>
              <a:t>Pr(V) = \</a:t>
            </a:r>
            <a:r>
              <a:rPr lang="fr" sz="1200" kern="1200" dirty="0" err="1">
                <a:solidFill>
                  <a:schemeClr val="tx1"/>
                </a:solidFill>
                <a:effectLst/>
                <a:latin typeface="+mn-lt"/>
                <a:ea typeface="+mn-ea"/>
                <a:cs typeface="+mn-cs"/>
              </a:rPr>
              <a:t>prod</a:t>
            </a:r>
            <a:r>
              <a:rPr lang="fr" sz="1200" kern="1200" dirty="0">
                <a:solidFill>
                  <a:schemeClr val="tx1"/>
                </a:solidFill>
                <a:effectLst/>
                <a:latin typeface="+mn-lt"/>
                <a:ea typeface="+mn-ea"/>
                <a:cs typeface="+mn-cs"/>
              </a:rPr>
              <a:t>_{X\in V} Pr(X | Parents(X))</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=\text{cs})= \sum_{</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}(g)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h|g</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}(D=\text{cs}|</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=\text{cs},h)</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Sure, there are 21 definitions of fairness, and a family of impossibility theorems saying they can’t all be satisfied.  So maybe we all wait and let the theory shake out before we bother with this stuff.</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I’m going to make your life easier.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All these measures are just ratios that try to understand the relationship between some variable and some outcome.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So let’s take a step back.   We have a dataset D = XZY.   We want to understand the effect of X on Y.   Why not just measure the correlation?  If you see a correlation between race and recidivism, is that evidence that race causes recidivism?  No, because there may be confounding variables. If arrests are concentrated in particular </a:t>
            </a:r>
            <a:r>
              <a:rPr lang="en-US" dirty="0" err="1">
                <a:solidFill>
                  <a:schemeClr val="dk1"/>
                </a:solidFill>
              </a:rPr>
              <a:t>zipcodes</a:t>
            </a:r>
            <a:r>
              <a:rPr lang="en-US" dirty="0">
                <a:solidFill>
                  <a:schemeClr val="dk1"/>
                </a:solidFill>
              </a:rPr>
              <a:t>, and those </a:t>
            </a:r>
            <a:r>
              <a:rPr lang="en-US" dirty="0" err="1">
                <a:solidFill>
                  <a:schemeClr val="dk1"/>
                </a:solidFill>
              </a:rPr>
              <a:t>zipcodes</a:t>
            </a:r>
            <a:r>
              <a:rPr lang="en-US" dirty="0">
                <a:solidFill>
                  <a:schemeClr val="dk1"/>
                </a:solidFill>
              </a:rPr>
              <a:t> have different demographics than the overall population, then there’s an alternative explanation.</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 We want to understand the causal effect of race on recidivism, just like we want to understand the causal effect of airline on delays.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Causal effect means the conditional mutual information.  Fairness, then, is when the conditional mutual information is zero.  But better yet, you can use all the inference mechanisms of causality to not just measure fairness, but to reason about algorithms for what to do about it.   </a:t>
            </a:r>
            <a:r>
              <a:rPr lang="en-US" dirty="0" err="1">
                <a:solidFill>
                  <a:schemeClr val="dk1"/>
                </a:solidFill>
              </a:rPr>
              <a:t>Ses</a:t>
            </a:r>
            <a:r>
              <a:rPr lang="en-US" dirty="0">
                <a:solidFill>
                  <a:schemeClr val="dk1"/>
                </a:solidFill>
              </a:rPr>
              <a:t> Babak </a:t>
            </a:r>
            <a:r>
              <a:rPr lang="en-US" dirty="0" err="1">
                <a:solidFill>
                  <a:schemeClr val="dk1"/>
                </a:solidFill>
              </a:rPr>
              <a:t>Salimi’s</a:t>
            </a:r>
            <a:r>
              <a:rPr lang="en-US" dirty="0">
                <a:solidFill>
                  <a:schemeClr val="dk1"/>
                </a:solidFill>
              </a:rPr>
              <a:t> paper in SIGMOD this year, and see a paper in </a:t>
            </a:r>
            <a:r>
              <a:rPr lang="en-US" dirty="0" err="1">
                <a:solidFill>
                  <a:schemeClr val="dk1"/>
                </a:solidFill>
              </a:rPr>
              <a:t>BiDU</a:t>
            </a:r>
            <a:r>
              <a:rPr lang="en-US" dirty="0">
                <a:solidFill>
                  <a:schemeClr val="dk1"/>
                </a:solidFill>
              </a:rPr>
              <a:t> workshop this Friday on transportation data.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One caveat: the law is disparate impact, specifically the ratio of accuracy between protected group and dominant group.   But the point is that you don’t want to just measure fairness, you want to do something about it.  And you can’t reason about the causes without causality.  </a:t>
            </a:r>
            <a:endParaRPr dirty="0"/>
          </a:p>
        </p:txBody>
      </p:sp>
    </p:spTree>
    <p:extLst>
      <p:ext uri="{BB962C8B-B14F-4D97-AF65-F5344CB8AC3E}">
        <p14:creationId xmlns:p14="http://schemas.microsoft.com/office/powerpoint/2010/main" val="1180242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ff94d3df5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ff94d3df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Topic 2.2: Bill</a:t>
            </a:r>
            <a:endParaRPr lang="en-US" dirty="0"/>
          </a:p>
          <a:p>
            <a:pPr marL="0" lvl="0" indent="0" rtl="0">
              <a:spcBef>
                <a:spcPts val="0"/>
              </a:spcBef>
              <a:spcAft>
                <a:spcPts val="0"/>
              </a:spcAft>
              <a:buNone/>
            </a:pPr>
            <a:endParaRPr lang="en-US" dirty="0">
              <a:solidFill>
                <a:schemeClr val="dk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 sz="1200" kern="1200" dirty="0">
                <a:solidFill>
                  <a:schemeClr val="tx1"/>
                </a:solidFill>
                <a:effectLst/>
                <a:latin typeface="+mn-lt"/>
                <a:ea typeface="+mn-ea"/>
                <a:cs typeface="+mn-cs"/>
              </a:rPr>
              <a:t>Pr(V) = \</a:t>
            </a:r>
            <a:r>
              <a:rPr lang="fr" sz="1200" kern="1200" dirty="0" err="1">
                <a:solidFill>
                  <a:schemeClr val="tx1"/>
                </a:solidFill>
                <a:effectLst/>
                <a:latin typeface="+mn-lt"/>
                <a:ea typeface="+mn-ea"/>
                <a:cs typeface="+mn-cs"/>
              </a:rPr>
              <a:t>prod</a:t>
            </a:r>
            <a:r>
              <a:rPr lang="fr" sz="1200" kern="1200" dirty="0">
                <a:solidFill>
                  <a:schemeClr val="tx1"/>
                </a:solidFill>
                <a:effectLst/>
                <a:latin typeface="+mn-lt"/>
                <a:ea typeface="+mn-ea"/>
                <a:cs typeface="+mn-cs"/>
              </a:rPr>
              <a:t>_{X\in V} Pr(X | Parents(X))</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 \sum_{</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}(g)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h|g</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}(D=\text{</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},h)</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Sure, there are 21 definitions of fairness, and a family of impossibility theorems saying they can’t all be satisfied.  So maybe we all wait and let the theory shake out before we bother with this stuff.</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I’m going to make your life easier.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All these measures are just ratios that try to understand the relationship between some variable and some outcome.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So let’s take a step back.   We have a dataset D = XZY.   We want to understand the effect of X on Y.   Why not just measure the correlation?  If you see a correlation between race and recidivism, is that evidence that race causes recidivism?  No, because there may be confounding variables. If arrests are concentrated in particular </a:t>
            </a:r>
            <a:r>
              <a:rPr lang="en-US" dirty="0" err="1">
                <a:solidFill>
                  <a:schemeClr val="dk1"/>
                </a:solidFill>
              </a:rPr>
              <a:t>zipcodes</a:t>
            </a:r>
            <a:r>
              <a:rPr lang="en-US" dirty="0">
                <a:solidFill>
                  <a:schemeClr val="dk1"/>
                </a:solidFill>
              </a:rPr>
              <a:t>, and those </a:t>
            </a:r>
            <a:r>
              <a:rPr lang="en-US" dirty="0" err="1">
                <a:solidFill>
                  <a:schemeClr val="dk1"/>
                </a:solidFill>
              </a:rPr>
              <a:t>zipcodes</a:t>
            </a:r>
            <a:r>
              <a:rPr lang="en-US" dirty="0">
                <a:solidFill>
                  <a:schemeClr val="dk1"/>
                </a:solidFill>
              </a:rPr>
              <a:t> have different demographics than the overall population, then there’s an alternative explanation.</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 We want to understand the causal effect of race on recidivism, just like we want to understand the causal effect of airline on delays.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Causal effect means the conditional mutual information.  Fairness, then, is when the conditional mutual information is zero.  But better yet, you can use all the inference mechanisms of causality to not just measure fairness, but to reason about algorithms for what to do about it.   </a:t>
            </a:r>
            <a:r>
              <a:rPr lang="en-US" dirty="0" err="1">
                <a:solidFill>
                  <a:schemeClr val="dk1"/>
                </a:solidFill>
              </a:rPr>
              <a:t>Ses</a:t>
            </a:r>
            <a:r>
              <a:rPr lang="en-US" dirty="0">
                <a:solidFill>
                  <a:schemeClr val="dk1"/>
                </a:solidFill>
              </a:rPr>
              <a:t> Babak </a:t>
            </a:r>
            <a:r>
              <a:rPr lang="en-US" dirty="0" err="1">
                <a:solidFill>
                  <a:schemeClr val="dk1"/>
                </a:solidFill>
              </a:rPr>
              <a:t>Salimi’s</a:t>
            </a:r>
            <a:r>
              <a:rPr lang="en-US" dirty="0">
                <a:solidFill>
                  <a:schemeClr val="dk1"/>
                </a:solidFill>
              </a:rPr>
              <a:t> paper in SIGMOD this year, and see a paper in </a:t>
            </a:r>
            <a:r>
              <a:rPr lang="en-US" dirty="0" err="1">
                <a:solidFill>
                  <a:schemeClr val="dk1"/>
                </a:solidFill>
              </a:rPr>
              <a:t>BiDU</a:t>
            </a:r>
            <a:r>
              <a:rPr lang="en-US" dirty="0">
                <a:solidFill>
                  <a:schemeClr val="dk1"/>
                </a:solidFill>
              </a:rPr>
              <a:t> workshop this Friday on transportation data.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One caveat: the law is disparate impact, specifically the ratio of accuracy between protected group and dominant group.   But the point is that you don’t want to just measure fairness, you want to do something about it.  And you can’t reason about the causes without causality.  </a:t>
            </a:r>
            <a:endParaRPr dirty="0"/>
          </a:p>
        </p:txBody>
      </p:sp>
    </p:spTree>
    <p:extLst>
      <p:ext uri="{BB962C8B-B14F-4D97-AF65-F5344CB8AC3E}">
        <p14:creationId xmlns:p14="http://schemas.microsoft.com/office/powerpoint/2010/main" val="3431440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Suppose we want to build an ML model using historical data D collected from this collage</a:t>
            </a:r>
          </a:p>
          <a:p>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56</a:t>
            </a:fld>
            <a:endParaRPr lang="en-US"/>
          </a:p>
        </p:txBody>
      </p:sp>
    </p:spTree>
    <p:extLst>
      <p:ext uri="{BB962C8B-B14F-4D97-AF65-F5344CB8AC3E}">
        <p14:creationId xmlns:p14="http://schemas.microsoft.com/office/powerpoint/2010/main" val="1154808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534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Say that the historical data is biased, so whatever you train, will inherit this bias.  </a:t>
            </a:r>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59</a:t>
            </a:fld>
            <a:endParaRPr lang="en-US"/>
          </a:p>
        </p:txBody>
      </p:sp>
    </p:spTree>
    <p:extLst>
      <p:ext uri="{BB962C8B-B14F-4D97-AF65-F5344CB8AC3E}">
        <p14:creationId xmlns:p14="http://schemas.microsoft.com/office/powerpoint/2010/main" val="507356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Yes, just use admissible variables. Then since classifier is just a deterministic function of admissible variable the classifier becomes causal fair.</a:t>
            </a:r>
          </a:p>
        </p:txBody>
      </p:sp>
      <p:sp>
        <p:nvSpPr>
          <p:cNvPr id="4" name="Slide Number Placeholder 3"/>
          <p:cNvSpPr>
            <a:spLocks noGrp="1"/>
          </p:cNvSpPr>
          <p:nvPr>
            <p:ph type="sldNum" sz="quarter" idx="5"/>
          </p:nvPr>
        </p:nvSpPr>
        <p:spPr/>
        <p:txBody>
          <a:bodyPr/>
          <a:lstStyle/>
          <a:p>
            <a:fld id="{D4CB4645-C9A9-4650-BE78-634AF679D0D3}" type="slidenum">
              <a:rPr lang="en-US" smtClean="0"/>
              <a:t>60</a:t>
            </a:fld>
            <a:endParaRPr lang="en-US"/>
          </a:p>
        </p:txBody>
      </p:sp>
    </p:spTree>
    <p:extLst>
      <p:ext uri="{BB962C8B-B14F-4D97-AF65-F5344CB8AC3E}">
        <p14:creationId xmlns:p14="http://schemas.microsoft.com/office/powerpoint/2010/main" val="22753658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Yes, just use admissible variables. Then since classifier is just a deterministic function of admissible variable the classifier becomes causal fair.</a:t>
            </a:r>
          </a:p>
        </p:txBody>
      </p:sp>
      <p:sp>
        <p:nvSpPr>
          <p:cNvPr id="4" name="Slide Number Placeholder 3"/>
          <p:cNvSpPr>
            <a:spLocks noGrp="1"/>
          </p:cNvSpPr>
          <p:nvPr>
            <p:ph type="sldNum" sz="quarter" idx="5"/>
          </p:nvPr>
        </p:nvSpPr>
        <p:spPr/>
        <p:txBody>
          <a:bodyPr/>
          <a:lstStyle/>
          <a:p>
            <a:fld id="{D4CB4645-C9A9-4650-BE78-634AF679D0D3}" type="slidenum">
              <a:rPr lang="en-US" smtClean="0"/>
              <a:t>61</a:t>
            </a:fld>
            <a:endParaRPr lang="en-US"/>
          </a:p>
        </p:txBody>
      </p:sp>
    </p:spTree>
    <p:extLst>
      <p:ext uri="{BB962C8B-B14F-4D97-AF65-F5344CB8AC3E}">
        <p14:creationId xmlns:p14="http://schemas.microsoft.com/office/powerpoint/2010/main" val="29910370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can't we simply drop the inadmissible variables from the model?</a:t>
            </a:r>
          </a:p>
          <a:p>
            <a:r>
              <a:rPr lang="en-US"/>
              <a:t>https://www.polleverywhere.com/multiple_choice_polls/hwcZLez8IDb8BAGbTwI3z</a:t>
            </a:r>
          </a:p>
        </p:txBody>
      </p:sp>
      <p:sp>
        <p:nvSpPr>
          <p:cNvPr id="4" name="Slide Number Placeholder 3"/>
          <p:cNvSpPr>
            <a:spLocks noGrp="1"/>
          </p:cNvSpPr>
          <p:nvPr>
            <p:ph type="sldNum" sz="quarter" idx="5"/>
          </p:nvPr>
        </p:nvSpPr>
        <p:spPr/>
        <p:txBody>
          <a:bodyPr/>
          <a:lstStyle/>
          <a:p>
            <a:fld id="{1B2C4DC8-0FA3-3C40-B18F-539AC78115EF}" type="slidenum">
              <a:rPr lang="en-US" smtClean="0"/>
              <a:t>62</a:t>
            </a:fld>
            <a:endParaRPr lang="en-US"/>
          </a:p>
        </p:txBody>
      </p:sp>
    </p:spTree>
    <p:extLst>
      <p:ext uri="{BB962C8B-B14F-4D97-AF65-F5344CB8AC3E}">
        <p14:creationId xmlns:p14="http://schemas.microsoft.com/office/powerpoint/2010/main" val="3426485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63</a:t>
            </a:fld>
            <a:endParaRPr lang="en-US"/>
          </a:p>
        </p:txBody>
      </p:sp>
    </p:spTree>
    <p:extLst>
      <p:ext uri="{BB962C8B-B14F-4D97-AF65-F5344CB8AC3E}">
        <p14:creationId xmlns:p14="http://schemas.microsoft.com/office/powerpoint/2010/main" val="3195133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64</a:t>
            </a:fld>
            <a:endParaRPr lang="en-US"/>
          </a:p>
        </p:txBody>
      </p:sp>
    </p:spTree>
    <p:extLst>
      <p:ext uri="{BB962C8B-B14F-4D97-AF65-F5344CB8AC3E}">
        <p14:creationId xmlns:p14="http://schemas.microsoft.com/office/powerpoint/2010/main" val="2236019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65</a:t>
            </a:fld>
            <a:endParaRPr lang="en-US"/>
          </a:p>
        </p:txBody>
      </p:sp>
    </p:spTree>
    <p:extLst>
      <p:ext uri="{BB962C8B-B14F-4D97-AF65-F5344CB8AC3E}">
        <p14:creationId xmlns:p14="http://schemas.microsoft.com/office/powerpoint/2010/main" val="29102393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66</a:t>
            </a:fld>
            <a:endParaRPr lang="en-US"/>
          </a:p>
        </p:txBody>
      </p:sp>
    </p:spTree>
    <p:extLst>
      <p:ext uri="{BB962C8B-B14F-4D97-AF65-F5344CB8AC3E}">
        <p14:creationId xmlns:p14="http://schemas.microsoft.com/office/powerpoint/2010/main" val="740909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67</a:t>
            </a:fld>
            <a:endParaRPr lang="en-US"/>
          </a:p>
        </p:txBody>
      </p:sp>
    </p:spTree>
    <p:extLst>
      <p:ext uri="{BB962C8B-B14F-4D97-AF65-F5344CB8AC3E}">
        <p14:creationId xmlns:p14="http://schemas.microsoft.com/office/powerpoint/2010/main" val="2362521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68</a:t>
            </a:fld>
            <a:endParaRPr lang="en-US"/>
          </a:p>
        </p:txBody>
      </p:sp>
    </p:spTree>
    <p:extLst>
      <p:ext uri="{BB962C8B-B14F-4D97-AF65-F5344CB8AC3E}">
        <p14:creationId xmlns:p14="http://schemas.microsoft.com/office/powerpoint/2010/main" val="3338669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Google’s language translation swaps pronouns for professions with historical gender bias</a:t>
            </a:r>
          </a:p>
        </p:txBody>
      </p:sp>
      <p:sp>
        <p:nvSpPr>
          <p:cNvPr id="4" name="Slide Number Placeholder 3"/>
          <p:cNvSpPr>
            <a:spLocks noGrp="1"/>
          </p:cNvSpPr>
          <p:nvPr>
            <p:ph type="sldNum" sz="quarter" idx="5"/>
          </p:nvPr>
        </p:nvSpPr>
        <p:spPr/>
        <p:txBody>
          <a:bodyPr/>
          <a:lstStyle/>
          <a:p>
            <a:fld id="{1B2C4DC8-0FA3-3C40-B18F-539AC78115EF}" type="slidenum">
              <a:rPr lang="en-US" smtClean="0"/>
              <a:t>8</a:t>
            </a:fld>
            <a:endParaRPr lang="en-US"/>
          </a:p>
        </p:txBody>
      </p:sp>
    </p:spTree>
    <p:extLst>
      <p:ext uri="{BB962C8B-B14F-4D97-AF65-F5344CB8AC3E}">
        <p14:creationId xmlns:p14="http://schemas.microsoft.com/office/powerpoint/2010/main" val="1604293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69</a:t>
            </a:fld>
            <a:endParaRPr lang="en-US"/>
          </a:p>
        </p:txBody>
      </p:sp>
    </p:spTree>
    <p:extLst>
      <p:ext uri="{BB962C8B-B14F-4D97-AF65-F5344CB8AC3E}">
        <p14:creationId xmlns:p14="http://schemas.microsoft.com/office/powerpoint/2010/main" val="676769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“adult” dataset from the UCI repository has records  demographic information such as level of education and job related variables</a:t>
            </a:r>
          </a:p>
          <a:p>
            <a:r>
              <a:rPr lang="en-US" dirty="0"/>
              <a:t>job related variables occupation. </a:t>
            </a:r>
          </a:p>
          <a:p>
            <a:endParaRPr lang="en-US" dirty="0"/>
          </a:p>
          <a:p>
            <a:r>
              <a:rPr lang="en-US" dirty="0"/>
              <a:t>The objective is to learn a statistical model that predicts the class of income for a given individual. Suppose banks are interested in using this model to identify reliable candidates for loan application. Raw use of data might construct models that are biased towards females who are perceived to have lower income in general compared to males. </a:t>
            </a:r>
          </a:p>
          <a:p>
            <a:endParaRPr lang="en-US" sz="1200" kern="1200" dirty="0">
              <a:solidFill>
                <a:schemeClr val="tx1"/>
              </a:solidFill>
              <a:effectLst/>
              <a:latin typeface="+mn-lt"/>
              <a:ea typeface="+mn-ea"/>
              <a:cs typeface="+mn-cs"/>
            </a:endParaRPr>
          </a:p>
          <a:p>
            <a:endParaRPr lang="en-US" dirty="0"/>
          </a:p>
          <a:p>
            <a:r>
              <a:rPr lang="en-US" sz="1200" kern="1200" dirty="0">
                <a:solidFill>
                  <a:schemeClr val="tx1"/>
                </a:solidFill>
                <a:effectLst/>
                <a:latin typeface="+mn-lt"/>
                <a:ea typeface="+mn-ea"/>
                <a:cs typeface="+mn-cs"/>
              </a:rPr>
              <a:t>We used CAPUCHIN to remove the mentioned sources of discrimination from Adult</a:t>
            </a:r>
          </a:p>
          <a:p>
            <a:r>
              <a:rPr lang="en-US" sz="1200" kern="1200" dirty="0">
                <a:solidFill>
                  <a:schemeClr val="tx1"/>
                </a:solidFill>
                <a:effectLst/>
                <a:latin typeface="+mn-lt"/>
                <a:ea typeface="+mn-ea"/>
                <a:cs typeface="+mn-cs"/>
              </a:rPr>
              <a:t>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we trained the classifiers on both original and repaired training datasets using</a:t>
            </a:r>
          </a:p>
          <a:p>
            <a:r>
              <a:rPr lang="en-US" sz="1200" kern="1200" dirty="0">
                <a:solidFill>
                  <a:schemeClr val="tx1"/>
                </a:solidFill>
                <a:effectLst/>
                <a:latin typeface="+mn-lt"/>
                <a:ea typeface="+mn-ea"/>
                <a:cs typeface="+mn-cs"/>
              </a:rPr>
              <a:t>the set of variables A [ N [ S.</a:t>
            </a:r>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70</a:t>
            </a:fld>
            <a:endParaRPr lang="en-US"/>
          </a:p>
        </p:txBody>
      </p:sp>
    </p:spTree>
    <p:extLst>
      <p:ext uri="{BB962C8B-B14F-4D97-AF65-F5344CB8AC3E}">
        <p14:creationId xmlns:p14="http://schemas.microsoft.com/office/powerpoint/2010/main" val="3145301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CAPUCHIN reduced DP and other associational metrics</a:t>
            </a: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side effect. However, CAPUCHIN outperformed both methods in terms of utility</a:t>
            </a:r>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71</a:t>
            </a:fld>
            <a:endParaRPr lang="en-US"/>
          </a:p>
        </p:txBody>
      </p:sp>
    </p:spTree>
    <p:extLst>
      <p:ext uri="{BB962C8B-B14F-4D97-AF65-F5344CB8AC3E}">
        <p14:creationId xmlns:p14="http://schemas.microsoft.com/office/powerpoint/2010/main" val="3919023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example</a:t>
            </a:r>
            <a:r>
              <a:rPr lang="en-US" baseline="0" dirty="0"/>
              <a:t> </a:t>
            </a:r>
            <a:r>
              <a:rPr lang="mr-IN" baseline="0" dirty="0"/>
              <a:t>–</a:t>
            </a:r>
            <a:r>
              <a:rPr lang="en-US" baseline="0" dirty="0"/>
              <a:t> aggregated trips.</a:t>
            </a:r>
          </a:p>
          <a:p>
            <a:endParaRPr lang="en-US" baseline="0" dirty="0"/>
          </a:p>
          <a:p>
            <a:r>
              <a:rPr lang="en-US" baseline="0" dirty="0"/>
              <a:t>Change neighborhoods to Seattle neighborhood</a:t>
            </a:r>
          </a:p>
          <a:p>
            <a:r>
              <a:rPr lang="en-US" baseline="0" dirty="0"/>
              <a:t>This way we could see the bars getting closer in the length once we mitigate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5C68F-B8E5-F54C-8C94-320383563325}"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372627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example</a:t>
            </a:r>
            <a:r>
              <a:rPr lang="en-US" baseline="0" dirty="0"/>
              <a:t> </a:t>
            </a:r>
            <a:r>
              <a:rPr lang="mr-IN" baseline="0" dirty="0"/>
              <a:t>–</a:t>
            </a:r>
            <a:r>
              <a:rPr lang="en-US" baseline="0" dirty="0"/>
              <a:t> aggregated trips.</a:t>
            </a:r>
          </a:p>
          <a:p>
            <a:endParaRPr lang="en-US" baseline="0" dirty="0"/>
          </a:p>
          <a:p>
            <a:r>
              <a:rPr lang="en-US" baseline="0" dirty="0"/>
              <a:t>Julia </a:t>
            </a:r>
            <a:r>
              <a:rPr lang="mr-IN" baseline="0" dirty="0"/>
              <a:t>–</a:t>
            </a:r>
            <a:r>
              <a:rPr lang="en-US" baseline="0" dirty="0"/>
              <a:t> it would help visually to replace the count column with a bar that shows the magnitude of the count </a:t>
            </a:r>
            <a:r>
              <a:rPr lang="mr-IN" baseline="0" dirty="0"/>
              <a:t>–</a:t>
            </a:r>
            <a:r>
              <a:rPr lang="en-US" baseline="0" dirty="0"/>
              <a:t> round to a 10 and round it</a:t>
            </a:r>
          </a:p>
          <a:p>
            <a:endParaRPr lang="en-US" baseline="0" dirty="0"/>
          </a:p>
          <a:p>
            <a:r>
              <a:rPr lang="en-US" baseline="0" dirty="0"/>
              <a:t>Change neighborhoods to Seattle neighborhood</a:t>
            </a:r>
          </a:p>
          <a:p>
            <a:r>
              <a:rPr lang="en-US" baseline="0" dirty="0"/>
              <a:t>This way we could see the bars getting closer in the length once we mitigate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5C68F-B8E5-F54C-8C94-320383563325}"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2119673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example</a:t>
            </a:r>
            <a:r>
              <a:rPr lang="en-US" baseline="0" dirty="0"/>
              <a:t> </a:t>
            </a:r>
            <a:r>
              <a:rPr lang="mr-IN" baseline="0" dirty="0"/>
              <a:t>–</a:t>
            </a:r>
            <a:r>
              <a:rPr lang="en-US" baseline="0" dirty="0"/>
              <a:t> aggregated trips.</a:t>
            </a:r>
          </a:p>
          <a:p>
            <a:endParaRPr lang="en-US" baseline="0" dirty="0"/>
          </a:p>
          <a:p>
            <a:r>
              <a:rPr lang="en-US" baseline="0" dirty="0"/>
              <a:t>Julia </a:t>
            </a:r>
            <a:r>
              <a:rPr lang="mr-IN" baseline="0" dirty="0"/>
              <a:t>–</a:t>
            </a:r>
            <a:r>
              <a:rPr lang="en-US" baseline="0" dirty="0"/>
              <a:t> it would help visually to replace the count column with a bar that shows the magnitude of the count </a:t>
            </a:r>
            <a:r>
              <a:rPr lang="mr-IN" baseline="0" dirty="0"/>
              <a:t>–</a:t>
            </a:r>
            <a:r>
              <a:rPr lang="en-US" baseline="0" dirty="0"/>
              <a:t> round to a 10 and round it</a:t>
            </a:r>
          </a:p>
          <a:p>
            <a:endParaRPr lang="en-US" baseline="0" dirty="0"/>
          </a:p>
          <a:p>
            <a:r>
              <a:rPr lang="en-US" baseline="0" dirty="0"/>
              <a:t>Change neighborhoods to Seattle neighborhood</a:t>
            </a:r>
          </a:p>
          <a:p>
            <a:r>
              <a:rPr lang="en-US" baseline="0" dirty="0"/>
              <a:t>This way we could see the bars getting closer in the length once we mitigate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5C68F-B8E5-F54C-8C94-3203835633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9436733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the source of unfairness in ML applications?</a:t>
            </a:r>
          </a:p>
          <a:p>
            <a:r>
              <a:rPr lang="en-US"/>
              <a:t>https://www.polleverywhere.com/multiple_choice_polls/FBrkYwoY94GAhJJkt1gsj</a:t>
            </a:r>
          </a:p>
        </p:txBody>
      </p:sp>
      <p:sp>
        <p:nvSpPr>
          <p:cNvPr id="4" name="Slide Number Placeholder 3"/>
          <p:cNvSpPr>
            <a:spLocks noGrp="1"/>
          </p:cNvSpPr>
          <p:nvPr>
            <p:ph type="sldNum" sz="quarter" idx="5"/>
          </p:nvPr>
        </p:nvSpPr>
        <p:spPr/>
        <p:txBody>
          <a:bodyPr/>
          <a:lstStyle/>
          <a:p>
            <a:fld id="{1B2C4DC8-0FA3-3C40-B18F-539AC78115EF}" type="slidenum">
              <a:rPr lang="en-US" smtClean="0"/>
              <a:t>77</a:t>
            </a:fld>
            <a:endParaRPr lang="en-US"/>
          </a:p>
        </p:txBody>
      </p:sp>
    </p:spTree>
    <p:extLst>
      <p:ext uri="{BB962C8B-B14F-4D97-AF65-F5344CB8AC3E}">
        <p14:creationId xmlns:p14="http://schemas.microsoft.com/office/powerpoint/2010/main" val="167825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559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Equalized Odds and Predictive Parity are impossible to achieve simultaneously when prevalence of the two populations di </a:t>
            </a:r>
            <a:r>
              <a:rPr lang="en-US" sz="1200" kern="1200" dirty="0" err="1">
                <a:solidFill>
                  <a:schemeClr val="tx1"/>
                </a:solidFill>
                <a:effectLst/>
                <a:latin typeface="+mn-lt"/>
                <a:ea typeface="+mn-ea"/>
                <a:cs typeface="+mn-cs"/>
              </a:rPr>
              <a:t>ers</a:t>
            </a:r>
            <a:r>
              <a:rPr lang="en-US" sz="1200" kern="1200" dirty="0">
                <a:solidFill>
                  <a:schemeClr val="tx1"/>
                </a:solidFill>
                <a:effectLst/>
                <a:latin typeface="+mn-lt"/>
                <a:ea typeface="+mn-ea"/>
                <a:cs typeface="+mn-cs"/>
              </a:rPr>
              <a:t>, meaning </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(Y = 1|S = 0) </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(Y = 1|S = 1). </a:t>
            </a:r>
            <a:endParaRPr lang="en-US" dirty="0"/>
          </a:p>
          <a:p>
            <a:endParaRPr lang="en-US" dirty="0"/>
          </a:p>
        </p:txBody>
      </p:sp>
      <p:sp>
        <p:nvSpPr>
          <p:cNvPr id="4" name="Slide Number Placeholder 3"/>
          <p:cNvSpPr>
            <a:spLocks noGrp="1"/>
          </p:cNvSpPr>
          <p:nvPr>
            <p:ph type="sldNum" sz="quarter" idx="5"/>
          </p:nvPr>
        </p:nvSpPr>
        <p:spPr/>
        <p:txBody>
          <a:bodyPr/>
          <a:lstStyle/>
          <a:p>
            <a:fld id="{1B2C4DC8-0FA3-3C40-B18F-539AC78115EF}" type="slidenum">
              <a:rPr lang="en-US" smtClean="0"/>
              <a:t>10</a:t>
            </a:fld>
            <a:endParaRPr lang="en-US"/>
          </a:p>
        </p:txBody>
      </p:sp>
    </p:spTree>
    <p:extLst>
      <p:ext uri="{BB962C8B-B14F-4D97-AF65-F5344CB8AC3E}">
        <p14:creationId xmlns:p14="http://schemas.microsoft.com/office/powerpoint/2010/main" val="1452060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Today, algorithms are harnessing volumes of macro- and micro-data to influence decisions affecting people in a range of tasks, from helping banks determine the creditworthiness of individuals, </a:t>
            </a:r>
            <a:r>
              <a:rPr lang="en-US" sz="1200" b="0" i="0" kern="1200" dirty="0">
                <a:solidFill>
                  <a:schemeClr val="tx1"/>
                </a:solidFill>
                <a:effectLst/>
                <a:latin typeface="+mn-lt"/>
                <a:ea typeface="+mn-ea"/>
                <a:cs typeface="+mn-cs"/>
              </a:rPr>
              <a:t> and in scoring how likely a criminal will commit another crime in the future, which influences the severity of sentencing.</a:t>
            </a:r>
            <a:r>
              <a:rPr lang="en-US" dirty="0"/>
              <a:t>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How can we ensure that our algorithms act in ways that are </a:t>
            </a:r>
            <a:r>
              <a:rPr lang="en-US" sz="1200" dirty="0">
                <a:solidFill>
                  <a:srgbClr val="FF0000"/>
                </a:solidFill>
              </a:rPr>
              <a:t>fair or not biased? </a:t>
            </a:r>
            <a:r>
              <a:rPr lang="en-US" sz="1200" dirty="0"/>
              <a:t>(as opposed to human)</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dirty="0"/>
              <a:t>There is no generally accepted definition of bias. But many existing definition tries to capture the following intuition</a:t>
            </a:r>
            <a:endParaRPr lang="en-US" sz="1200" b="0" i="0" u="none" strike="noStrike"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br>
              <a:rPr lang="en-US" dirty="0"/>
            </a:br>
            <a:r>
              <a:rPr lang="en-US" dirty="0"/>
              <a:t>“</a:t>
            </a:r>
            <a:r>
              <a:rPr lang="en-US" dirty="0">
                <a:solidFill>
                  <a:srgbClr val="FF0000"/>
                </a:solidFill>
              </a:rPr>
              <a:t>bias</a:t>
            </a:r>
            <a:r>
              <a:rPr lang="en-US" dirty="0"/>
              <a:t>”: a term that we define broadly as it relates to outcomes which are systematically less favorable to individuals within a particular group and where there is no relevant difference between groups that justifies such harms.</a:t>
            </a:r>
            <a:endParaRPr lang="en-US" sz="1100" dirty="0"/>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050"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11</a:t>
            </a:fld>
            <a:endParaRPr lang="en-US"/>
          </a:p>
        </p:txBody>
      </p:sp>
    </p:spTree>
    <p:extLst>
      <p:ext uri="{BB962C8B-B14F-4D97-AF65-F5344CB8AC3E}">
        <p14:creationId xmlns:p14="http://schemas.microsoft.com/office/powerpoint/2010/main" val="3822815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457200">
              <a:lnSpc>
                <a:spcPct val="117999"/>
              </a:lnSpc>
              <a:defRPr>
                <a:latin typeface="Helvetica Neue"/>
                <a:ea typeface="Helvetica Neue"/>
                <a:cs typeface="Helvetica Neue"/>
                <a:sym typeface="Helvetica Neue"/>
              </a:defRPr>
            </a:pPr>
            <a:r>
              <a:t>Disparate impact in US is measured by comparing the rate of positive outcomes for the protected class (here 20%, assuming red-hairs are protected) divided by rate of positive outcomes for the population as a whole.</a:t>
            </a:r>
          </a:p>
          <a:p>
            <a:pPr defTabSz="457200">
              <a:lnSpc>
                <a:spcPct val="117999"/>
              </a:lnSpc>
              <a:defRPr>
                <a:latin typeface="Helvetica Neue"/>
                <a:ea typeface="Helvetica Neue"/>
                <a:cs typeface="Helvetica Neue"/>
                <a:sym typeface="Helvetica Neue"/>
              </a:defRPr>
            </a:pPr>
            <a:endParaRPr/>
          </a:p>
          <a:p>
            <a:pPr defTabSz="457200">
              <a:lnSpc>
                <a:spcPct val="117999"/>
              </a:lnSpc>
              <a:defRPr>
                <a:latin typeface="Helvetica Neue"/>
                <a:ea typeface="Helvetica Neue"/>
                <a:cs typeface="Helvetica Neue"/>
                <a:sym typeface="Helvetica Neue"/>
              </a:defRPr>
            </a:pPr>
            <a:r>
              <a:t>It that ratio is </a:t>
            </a:r>
            <a:r>
              <a:rPr b="1"/>
              <a:t>less than </a:t>
            </a:r>
            <a:r>
              <a:t>80%, it is considered discriminatory (or potentially discriminatory).</a:t>
            </a:r>
          </a:p>
        </p:txBody>
      </p:sp>
    </p:spTree>
    <p:extLst>
      <p:ext uri="{BB962C8B-B14F-4D97-AF65-F5344CB8AC3E}">
        <p14:creationId xmlns:p14="http://schemas.microsoft.com/office/powerpoint/2010/main" val="178827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hape 555"/>
          <p:cNvSpPr>
            <a:spLocks noGrp="1" noRot="1" noChangeAspect="1"/>
          </p:cNvSpPr>
          <p:nvPr>
            <p:ph type="sldImg"/>
          </p:nvPr>
        </p:nvSpPr>
        <p:spPr>
          <a:prstGeom prst="rect">
            <a:avLst/>
          </a:prstGeom>
        </p:spPr>
        <p:txBody>
          <a:bodyPr/>
          <a:lstStyle/>
          <a:p>
            <a:endParaRPr/>
          </a:p>
        </p:txBody>
      </p:sp>
      <p:sp>
        <p:nvSpPr>
          <p:cNvPr id="556" name="Shape 556"/>
          <p:cNvSpPr>
            <a:spLocks noGrp="1"/>
          </p:cNvSpPr>
          <p:nvPr>
            <p:ph type="body" sz="quarter" idx="1"/>
          </p:nvPr>
        </p:nvSpPr>
        <p:spPr>
          <a:prstGeom prst="rect">
            <a:avLst/>
          </a:prstGeom>
        </p:spPr>
        <p:txBody>
          <a:bodyPr/>
          <a:lstStyle/>
          <a:p>
            <a:pPr defTabSz="457200">
              <a:lnSpc>
                <a:spcPct val="117999"/>
              </a:lnSpc>
              <a:defRPr>
                <a:latin typeface="Helvetica Neue"/>
                <a:ea typeface="Helvetica Neue"/>
                <a:cs typeface="Helvetica Neue"/>
                <a:sym typeface="Helvetica Neue"/>
              </a:defRPr>
            </a:pPr>
            <a:endParaRPr/>
          </a:p>
          <a:p>
            <a:pPr defTabSz="457200">
              <a:lnSpc>
                <a:spcPct val="117999"/>
              </a:lnSpc>
              <a:defRPr>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401853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2" y="352425"/>
            <a:ext cx="25511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6"/>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5593" indent="0" algn="ctr">
              <a:buNone/>
              <a:defRPr>
                <a:solidFill>
                  <a:schemeClr val="tx1">
                    <a:tint val="75000"/>
                  </a:schemeClr>
                </a:solidFill>
              </a:defRPr>
            </a:lvl2pPr>
            <a:lvl3pPr marL="911218" indent="0" algn="ctr">
              <a:buNone/>
              <a:defRPr>
                <a:solidFill>
                  <a:schemeClr val="tx1">
                    <a:tint val="75000"/>
                  </a:schemeClr>
                </a:solidFill>
              </a:defRPr>
            </a:lvl3pPr>
            <a:lvl4pPr marL="1366840" indent="0" algn="ctr">
              <a:buNone/>
              <a:defRPr>
                <a:solidFill>
                  <a:schemeClr val="tx1">
                    <a:tint val="75000"/>
                  </a:schemeClr>
                </a:solidFill>
              </a:defRPr>
            </a:lvl4pPr>
            <a:lvl5pPr marL="1822445" indent="0" algn="ctr">
              <a:buNone/>
              <a:defRPr>
                <a:solidFill>
                  <a:schemeClr val="tx1">
                    <a:tint val="75000"/>
                  </a:schemeClr>
                </a:solidFill>
              </a:defRPr>
            </a:lvl5pPr>
            <a:lvl6pPr marL="2278066" indent="0" algn="ctr">
              <a:buNone/>
              <a:defRPr>
                <a:solidFill>
                  <a:schemeClr val="tx1">
                    <a:tint val="75000"/>
                  </a:schemeClr>
                </a:solidFill>
              </a:defRPr>
            </a:lvl6pPr>
            <a:lvl7pPr marL="2733675" indent="0" algn="ctr">
              <a:buNone/>
              <a:defRPr>
                <a:solidFill>
                  <a:schemeClr val="tx1">
                    <a:tint val="75000"/>
                  </a:schemeClr>
                </a:solidFill>
              </a:defRPr>
            </a:lvl7pPr>
            <a:lvl8pPr marL="3189281" indent="0" algn="ctr">
              <a:buNone/>
              <a:defRPr>
                <a:solidFill>
                  <a:schemeClr val="tx1">
                    <a:tint val="75000"/>
                  </a:schemeClr>
                </a:solidFill>
              </a:defRPr>
            </a:lvl8pPr>
            <a:lvl9pPr marL="3644885"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418"/>
            <a:ext cx="2133600" cy="365125"/>
          </a:xfrm>
        </p:spPr>
        <p:txBody>
          <a:bodyPr/>
          <a:lstStyle>
            <a:lvl1pPr>
              <a:defRPr>
                <a:solidFill>
                  <a:srgbClr val="FFFFFF"/>
                </a:solidFill>
              </a:defRPr>
            </a:lvl1pPr>
          </a:lstStyle>
          <a:p>
            <a:fld id="{46284D85-FEAC-6D4D-ADD9-3BD8F167427A}" type="datetime1">
              <a:rPr lang="en-US" smtClean="0"/>
              <a:t>7/14/19</a:t>
            </a:fld>
            <a:endParaRPr lang="en-US"/>
          </a:p>
        </p:txBody>
      </p:sp>
      <p:sp>
        <p:nvSpPr>
          <p:cNvPr id="11" name="Footer Placeholder 4"/>
          <p:cNvSpPr>
            <a:spLocks noGrp="1"/>
          </p:cNvSpPr>
          <p:nvPr>
            <p:ph type="ftr" sz="quarter" idx="11"/>
          </p:nvPr>
        </p:nvSpPr>
        <p:spPr>
          <a:xfrm>
            <a:off x="3162300" y="6356418"/>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418"/>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8794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1"/>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180576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1"/>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1"/>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388082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pic>
        <p:nvPicPr>
          <p:cNvPr id="21" name="Top.jpg"/>
          <p:cNvPicPr>
            <a:picLocks noChangeAspect="1"/>
          </p:cNvPicPr>
          <p:nvPr/>
        </p:nvPicPr>
        <p:blipFill>
          <a:blip r:embed="rId2"/>
          <a:stretch>
            <a:fillRect/>
          </a:stretch>
        </p:blipFill>
        <p:spPr>
          <a:xfrm>
            <a:off x="-1" y="-15720"/>
            <a:ext cx="9144001" cy="812602"/>
          </a:xfrm>
          <a:prstGeom prst="rect">
            <a:avLst/>
          </a:prstGeom>
          <a:ln w="12700">
            <a:miter lim="400000"/>
          </a:ln>
        </p:spPr>
      </p:pic>
      <p:pic>
        <p:nvPicPr>
          <p:cNvPr id="22" name="Bottom.jpg"/>
          <p:cNvPicPr>
            <a:picLocks noChangeAspect="1"/>
          </p:cNvPicPr>
          <p:nvPr/>
        </p:nvPicPr>
        <p:blipFill>
          <a:blip r:embed="rId3"/>
          <a:stretch>
            <a:fillRect/>
          </a:stretch>
        </p:blipFill>
        <p:spPr>
          <a:xfrm>
            <a:off x="-1" y="6042329"/>
            <a:ext cx="9144001" cy="812602"/>
          </a:xfrm>
          <a:prstGeom prst="rect">
            <a:avLst/>
          </a:prstGeom>
          <a:ln w="12700">
            <a:miter lim="400000"/>
          </a:ln>
        </p:spPr>
      </p:pic>
      <p:sp>
        <p:nvSpPr>
          <p:cNvPr id="23" name="Shape 23"/>
          <p:cNvSpPr>
            <a:spLocks noGrp="1"/>
          </p:cNvSpPr>
          <p:nvPr>
            <p:ph type="title"/>
          </p:nvPr>
        </p:nvSpPr>
        <p:spPr>
          <a:xfrm>
            <a:off x="-7442" y="32810"/>
            <a:ext cx="9158883" cy="785813"/>
          </a:xfrm>
          <a:prstGeom prst="rect">
            <a:avLst/>
          </a:prstGeom>
        </p:spPr>
        <p:txBody>
          <a:bodyPr/>
          <a:lstStyle>
            <a:lvl1pPr algn="ctr">
              <a:defRPr>
                <a:solidFill>
                  <a:srgbClr val="DCDEE0"/>
                </a:solidFill>
              </a:defRPr>
            </a:lvl1pPr>
          </a:lstStyle>
          <a:p>
            <a:r>
              <a:t>Title Text</a:t>
            </a:r>
          </a:p>
        </p:txBody>
      </p:sp>
      <p:sp>
        <p:nvSpPr>
          <p:cNvPr id="24" name="Shape 24"/>
          <p:cNvSpPr>
            <a:spLocks noGrp="1"/>
          </p:cNvSpPr>
          <p:nvPr>
            <p:ph type="body" idx="1"/>
          </p:nvPr>
        </p:nvSpPr>
        <p:spPr>
          <a:xfrm>
            <a:off x="893037" y="699560"/>
            <a:ext cx="7358063" cy="5250657"/>
          </a:xfrm>
          <a:prstGeom prst="rect">
            <a:avLst/>
          </a:prstGeom>
        </p:spPr>
        <p:txBody>
          <a:bodyPr/>
          <a:lstStyle>
            <a:lvl1pPr>
              <a:defRPr sz="2100">
                <a:latin typeface="+mj-lt"/>
                <a:ea typeface="+mj-ea"/>
                <a:cs typeface="+mj-cs"/>
                <a:sym typeface="Helvetica"/>
              </a:defRPr>
            </a:lvl1pPr>
            <a:lvl2pPr>
              <a:defRPr sz="2100">
                <a:latin typeface="+mj-lt"/>
                <a:ea typeface="+mj-ea"/>
                <a:cs typeface="+mj-cs"/>
                <a:sym typeface="Helvetica"/>
              </a:defRPr>
            </a:lvl2pPr>
            <a:lvl3pPr>
              <a:defRPr sz="2100">
                <a:latin typeface="+mj-lt"/>
                <a:ea typeface="+mj-ea"/>
                <a:cs typeface="+mj-cs"/>
                <a:sym typeface="Helvetica"/>
              </a:defRPr>
            </a:lvl3pPr>
            <a:lvl4pPr>
              <a:defRPr sz="2100">
                <a:latin typeface="+mj-lt"/>
                <a:ea typeface="+mj-ea"/>
                <a:cs typeface="+mj-cs"/>
                <a:sym typeface="Helvetica"/>
              </a:defRPr>
            </a:lvl4pPr>
            <a:lvl5pPr>
              <a:defRPr sz="210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4589764" y="6358005"/>
            <a:ext cx="259154" cy="267891"/>
          </a:xfrm>
          <a:prstGeom prst="rect">
            <a:avLst/>
          </a:prstGeom>
        </p:spPr>
        <p:txBody>
          <a:bodyPr/>
          <a:lstStyle>
            <a:lvl1pPr>
              <a:defRPr>
                <a:solidFill>
                  <a:srgbClr val="DCDEE0"/>
                </a:solidFill>
                <a:latin typeface="+mj-lt"/>
                <a:ea typeface="+mj-ea"/>
                <a:cs typeface="+mj-cs"/>
                <a:sym typeface="Helvetica"/>
              </a:defRPr>
            </a:lvl1pPr>
          </a:lstStyle>
          <a:p>
            <a:fld id="{86CB4B4D-7CA3-9044-876B-883B54F8677D}" type="slidenum">
              <a:t>‹#›</a:t>
            </a:fld>
            <a:endParaRPr/>
          </a:p>
        </p:txBody>
      </p:sp>
      <p:sp>
        <p:nvSpPr>
          <p:cNvPr id="26" name="Shape 26"/>
          <p:cNvSpPr/>
          <p:nvPr/>
        </p:nvSpPr>
        <p:spPr>
          <a:xfrm>
            <a:off x="318492" y="6068214"/>
            <a:ext cx="2664326" cy="748971"/>
          </a:xfrm>
          <a:prstGeom prst="rect">
            <a:avLst/>
          </a:prstGeom>
          <a:ln w="12700">
            <a:miter lim="400000"/>
          </a:ln>
          <a:extLst>
            <a:ext uri="{C572A759-6A51-4108-AA02-DFA0A04FC94B}">
              <ma14:wrappingTextBoxFlag xmlns:ma14="http://schemas.microsoft.com/office/mac/drawingml/2011/main" xmlns="" val="1"/>
            </a:ext>
          </a:extLst>
        </p:spPr>
        <p:txBody>
          <a:bodyPr lIns="35584" tIns="35584" rIns="35584" bIns="35584" anchor="ctr">
            <a:spAutoFit/>
          </a:bodyPr>
          <a:lstStyle>
            <a:lvl1pPr>
              <a:defRPr sz="2200">
                <a:solidFill>
                  <a:srgbClr val="DCDEE0"/>
                </a:solidFill>
                <a:latin typeface="+mj-lt"/>
                <a:ea typeface="+mj-ea"/>
                <a:cs typeface="+mj-cs"/>
                <a:sym typeface="Helvetica"/>
              </a:defRPr>
            </a:lvl1pPr>
          </a:lstStyle>
          <a:p>
            <a:r>
              <a:t>Dagstuhl, July 17-22, 2016</a:t>
            </a:r>
          </a:p>
        </p:txBody>
      </p:sp>
      <p:pic>
        <p:nvPicPr>
          <p:cNvPr id="27" name="DataResponsibly_Logo_V1.jpg"/>
          <p:cNvPicPr>
            <a:picLocks noChangeAspect="1"/>
          </p:cNvPicPr>
          <p:nvPr/>
        </p:nvPicPr>
        <p:blipFill>
          <a:blip r:embed="rId4"/>
          <a:stretch>
            <a:fillRect/>
          </a:stretch>
        </p:blipFill>
        <p:spPr>
          <a:xfrm>
            <a:off x="9540515" y="-614405"/>
            <a:ext cx="1308409" cy="1314984"/>
          </a:xfrm>
          <a:prstGeom prst="rect">
            <a:avLst/>
          </a:prstGeom>
          <a:ln w="12700">
            <a:miter lim="400000"/>
          </a:ln>
        </p:spPr>
      </p:pic>
    </p:spTree>
    <p:extLst>
      <p:ext uri="{BB962C8B-B14F-4D97-AF65-F5344CB8AC3E}">
        <p14:creationId xmlns:p14="http://schemas.microsoft.com/office/powerpoint/2010/main" val="37825278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er + Subheader +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555382" y="1819205"/>
            <a:ext cx="1103781" cy="128481"/>
          </a:xfrm>
          <a:prstGeom prst="rect">
            <a:avLst/>
          </a:prstGeom>
        </p:spPr>
      </p:pic>
      <p:pic>
        <p:nvPicPr>
          <p:cNvPr id="12" name="Picture 11"/>
          <p:cNvPicPr>
            <a:picLocks noChangeAspect="1"/>
          </p:cNvPicPr>
          <p:nvPr userDrawn="1"/>
        </p:nvPicPr>
        <p:blipFill>
          <a:blip r:embed="rId3"/>
          <a:stretch>
            <a:fillRect/>
          </a:stretch>
        </p:blipFill>
        <p:spPr>
          <a:xfrm>
            <a:off x="549032" y="1676237"/>
            <a:ext cx="1103781" cy="128483"/>
          </a:xfrm>
          <a:prstGeom prst="rect">
            <a:avLst/>
          </a:prstGeom>
        </p:spPr>
      </p:pic>
      <p:sp>
        <p:nvSpPr>
          <p:cNvPr id="23" name="Text Placeholder 5"/>
          <p:cNvSpPr>
            <a:spLocks noGrp="1"/>
          </p:cNvSpPr>
          <p:nvPr>
            <p:ph type="body" sz="quarter" idx="10" hasCustomPrompt="1"/>
          </p:nvPr>
        </p:nvSpPr>
        <p:spPr>
          <a:xfrm>
            <a:off x="460375" y="495347"/>
            <a:ext cx="8184662" cy="1322664"/>
          </a:xfrm>
          <a:prstGeom prst="rect">
            <a:avLst/>
          </a:prstGeom>
        </p:spPr>
        <p:txBody>
          <a:bodyPr anchor="b">
            <a:normAutofit/>
          </a:bodyPr>
          <a:lstStyle>
            <a:lvl1pPr marL="0" indent="0">
              <a:lnSpc>
                <a:spcPct val="90000"/>
              </a:lnSpc>
              <a:buNone/>
              <a:defRPr sz="3000" b="0" i="0" baseline="0">
                <a:solidFill>
                  <a:schemeClr val="tx2"/>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24" name="Text Placeholder 9"/>
          <p:cNvSpPr>
            <a:spLocks noGrp="1"/>
          </p:cNvSpPr>
          <p:nvPr>
            <p:ph type="body" sz="quarter" idx="11" hasCustomPrompt="1"/>
          </p:nvPr>
        </p:nvSpPr>
        <p:spPr>
          <a:xfrm>
            <a:off x="447923" y="3093653"/>
            <a:ext cx="8197114" cy="3002348"/>
          </a:xfrm>
          <a:prstGeom prst="rect">
            <a:avLst/>
          </a:prstGeom>
        </p:spPr>
        <p:txBody>
          <a:bodyPr/>
          <a:lstStyle>
            <a:lvl1pPr marL="342900" indent="-342900">
              <a:buFont typeface="Lucida Grande"/>
              <a:buChar char="&gt;"/>
              <a:defRPr sz="2400" b="1" i="0" baseline="0">
                <a:solidFill>
                  <a:schemeClr val="tx2"/>
                </a:solidFill>
                <a:latin typeface="Open Sans" charset="0"/>
                <a:ea typeface="Open Sans" charset="0"/>
                <a:cs typeface="Open Sans" charset="0"/>
              </a:defRPr>
            </a:lvl1pPr>
            <a:lvl2pPr>
              <a:defRPr sz="2000" b="1" i="0" baseline="0">
                <a:solidFill>
                  <a:schemeClr val="tx2"/>
                </a:solidFill>
                <a:latin typeface="Open Sans" charset="0"/>
                <a:ea typeface="Open Sans" charset="0"/>
                <a:cs typeface="Open Sans" charset="0"/>
              </a:defRPr>
            </a:lvl2pPr>
            <a:lvl3pPr marL="1143000" indent="-228600">
              <a:buSzPct val="100000"/>
              <a:buFont typeface="Lucida Grande"/>
              <a:buChar char="&gt;"/>
              <a:defRPr sz="1800" b="1" i="0" baseline="0">
                <a:solidFill>
                  <a:schemeClr val="tx2"/>
                </a:solidFill>
                <a:latin typeface="Open Sans" charset="0"/>
                <a:ea typeface="Open Sans" charset="0"/>
                <a:cs typeface="Open Sans" charset="0"/>
              </a:defRPr>
            </a:lvl3pPr>
            <a:lvl4pPr>
              <a:defRPr sz="1600" b="1" i="0" baseline="0">
                <a:solidFill>
                  <a:schemeClr val="tx2"/>
                </a:solidFill>
                <a:latin typeface="Open Sans" charset="0"/>
                <a:ea typeface="Open Sans" charset="0"/>
                <a:cs typeface="Open Sans" charset="0"/>
              </a:defRPr>
            </a:lvl4pPr>
            <a:lvl5pPr marL="2057400" indent="-228600">
              <a:buFont typeface="Lucida Grande"/>
              <a:buChar char="&gt;"/>
              <a:defRPr sz="1400" b="1" i="0" baseline="0">
                <a:solidFill>
                  <a:schemeClr val="tx2"/>
                </a:solidFill>
                <a:latin typeface="Open Sans" charset="0"/>
                <a:ea typeface="Open Sans" charset="0"/>
                <a:cs typeface="Open Sans" charset="0"/>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25" name="Text Placeholder 5"/>
          <p:cNvSpPr>
            <a:spLocks noGrp="1"/>
          </p:cNvSpPr>
          <p:nvPr>
            <p:ph type="body" sz="quarter" idx="12" hasCustomPrompt="1"/>
          </p:nvPr>
        </p:nvSpPr>
        <p:spPr>
          <a:xfrm>
            <a:off x="460375" y="2307557"/>
            <a:ext cx="8184662" cy="548228"/>
          </a:xfrm>
          <a:prstGeom prst="rect">
            <a:avLst/>
          </a:prstGeom>
        </p:spPr>
        <p:txBody>
          <a:bodyPr>
            <a:noAutofit/>
          </a:bodyPr>
          <a:lstStyle>
            <a:lvl1pPr marL="0" indent="0">
              <a:lnSpc>
                <a:spcPct val="90000"/>
              </a:lnSpc>
              <a:buNone/>
              <a:defRPr sz="2400" b="0" i="0" baseline="0">
                <a:solidFill>
                  <a:schemeClr val="tx2"/>
                </a:solidFill>
                <a:latin typeface="Uni Sans" charset="0"/>
                <a:ea typeface="Uni Sans" charset="0"/>
                <a:cs typeface="Uni Sans"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24 PT.)</a:t>
            </a:r>
          </a:p>
        </p:txBody>
      </p:sp>
      <p:pic>
        <p:nvPicPr>
          <p:cNvPr id="10" name="Picture 9" descr="W Logo_Purple_2685_HEX.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49645" y="6035979"/>
            <a:ext cx="915616" cy="822020"/>
          </a:xfrm>
          <a:prstGeom prst="rect">
            <a:avLst/>
          </a:prstGeom>
        </p:spPr>
      </p:pic>
      <p:pic>
        <p:nvPicPr>
          <p:cNvPr id="13" name="Picture 12" descr="ischool-primary-purple-01.png"/>
          <p:cNvPicPr>
            <a:picLocks noChangeAspect="1"/>
          </p:cNvPicPr>
          <p:nvPr userDrawn="1"/>
        </p:nvPicPr>
        <p:blipFill>
          <a:blip r:embed="rId5"/>
          <a:stretch>
            <a:fillRect/>
          </a:stretch>
        </p:blipFill>
        <p:spPr>
          <a:xfrm>
            <a:off x="589347" y="6018063"/>
            <a:ext cx="2771474" cy="740972"/>
          </a:xfrm>
          <a:prstGeom prst="rect">
            <a:avLst/>
          </a:prstGeom>
        </p:spPr>
      </p:pic>
    </p:spTree>
    <p:extLst>
      <p:ext uri="{BB962C8B-B14F-4D97-AF65-F5344CB8AC3E}">
        <p14:creationId xmlns:p14="http://schemas.microsoft.com/office/powerpoint/2010/main" val="346007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2" y="1828868"/>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418"/>
            <a:ext cx="2133600" cy="365125"/>
          </a:xfrm>
        </p:spPr>
        <p:txBody>
          <a:bodyPr/>
          <a:lstStyle>
            <a:lvl1pPr>
              <a:defRPr/>
            </a:lvl1pPr>
          </a:lstStyle>
          <a:p>
            <a:fld id="{7B55FEDD-6FD9-7942-8E57-CDDA6D5C3512}" type="datetime1">
              <a:rPr lang="en-US" smtClean="0"/>
              <a:t>7/14/19</a:t>
            </a:fld>
            <a:endParaRPr lang="en-US"/>
          </a:p>
        </p:txBody>
      </p:sp>
      <p:sp>
        <p:nvSpPr>
          <p:cNvPr id="9" name="Footer Placeholder 4"/>
          <p:cNvSpPr>
            <a:spLocks noGrp="1"/>
          </p:cNvSpPr>
          <p:nvPr>
            <p:ph type="ftr" sz="quarter" idx="11"/>
          </p:nvPr>
        </p:nvSpPr>
        <p:spPr>
          <a:xfrm>
            <a:off x="3048000" y="6356418"/>
            <a:ext cx="3200400" cy="365125"/>
          </a:xfrm>
        </p:spPr>
        <p:txBody>
          <a:bodyPr/>
          <a:lstStyle>
            <a:lvl1pPr>
              <a:defRPr/>
            </a:lvl1pPr>
          </a:lstStyle>
          <a:p>
            <a:pPr>
              <a:defRPr/>
            </a:pPr>
            <a:r>
              <a:rPr lang="en-US"/>
              <a:t>Data, Responsibly / SciTech NW</a:t>
            </a:r>
          </a:p>
        </p:txBody>
      </p:sp>
      <p:sp>
        <p:nvSpPr>
          <p:cNvPr id="10" name="Slide Number Placeholder 5"/>
          <p:cNvSpPr>
            <a:spLocks noGrp="1"/>
          </p:cNvSpPr>
          <p:nvPr>
            <p:ph type="sldNum" sz="quarter" idx="12"/>
          </p:nvPr>
        </p:nvSpPr>
        <p:spPr>
          <a:xfrm>
            <a:off x="6407150" y="6356418"/>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3191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6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81"/>
            <a:ext cx="7772400" cy="1500187"/>
          </a:xfrm>
        </p:spPr>
        <p:txBody>
          <a:bodyPr anchor="b"/>
          <a:lstStyle>
            <a:lvl1pPr marL="0" indent="0">
              <a:buNone/>
              <a:defRPr sz="2000">
                <a:solidFill>
                  <a:schemeClr val="tx1">
                    <a:tint val="75000"/>
                  </a:schemeClr>
                </a:solidFill>
              </a:defRPr>
            </a:lvl1pPr>
            <a:lvl2pPr marL="455593" indent="0">
              <a:buNone/>
              <a:defRPr sz="1800">
                <a:solidFill>
                  <a:schemeClr val="tx1">
                    <a:tint val="75000"/>
                  </a:schemeClr>
                </a:solidFill>
              </a:defRPr>
            </a:lvl2pPr>
            <a:lvl3pPr marL="911218" indent="0">
              <a:buNone/>
              <a:defRPr sz="1600">
                <a:solidFill>
                  <a:schemeClr val="tx1">
                    <a:tint val="75000"/>
                  </a:schemeClr>
                </a:solidFill>
              </a:defRPr>
            </a:lvl3pPr>
            <a:lvl4pPr marL="1366840" indent="0">
              <a:buNone/>
              <a:defRPr sz="1400">
                <a:solidFill>
                  <a:schemeClr val="tx1">
                    <a:tint val="75000"/>
                  </a:schemeClr>
                </a:solidFill>
              </a:defRPr>
            </a:lvl4pPr>
            <a:lvl5pPr marL="1822445" indent="0">
              <a:buNone/>
              <a:defRPr sz="1400">
                <a:solidFill>
                  <a:schemeClr val="tx1">
                    <a:tint val="75000"/>
                  </a:schemeClr>
                </a:solidFill>
              </a:defRPr>
            </a:lvl5pPr>
            <a:lvl6pPr marL="2278066" indent="0">
              <a:buNone/>
              <a:defRPr sz="1400">
                <a:solidFill>
                  <a:schemeClr val="tx1">
                    <a:tint val="75000"/>
                  </a:schemeClr>
                </a:solidFill>
              </a:defRPr>
            </a:lvl6pPr>
            <a:lvl7pPr marL="2733675" indent="0">
              <a:buNone/>
              <a:defRPr sz="1400">
                <a:solidFill>
                  <a:schemeClr val="tx1">
                    <a:tint val="75000"/>
                  </a:schemeClr>
                </a:solidFill>
              </a:defRPr>
            </a:lvl7pPr>
            <a:lvl8pPr marL="3189281" indent="0">
              <a:buNone/>
              <a:defRPr sz="1400">
                <a:solidFill>
                  <a:schemeClr val="tx1">
                    <a:tint val="75000"/>
                  </a:schemeClr>
                </a:solidFill>
              </a:defRPr>
            </a:lvl8pPr>
            <a:lvl9pPr marL="364488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5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1"/>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1"/>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82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400"/>
            <a:ext cx="4040188" cy="498475"/>
          </a:xfrm>
        </p:spPr>
        <p:txBody>
          <a:bodyPr anchor="b"/>
          <a:lstStyle>
            <a:lvl1pPr marL="0" indent="0">
              <a:buNone/>
              <a:defRPr sz="2400" b="1"/>
            </a:lvl1pPr>
            <a:lvl2pPr marL="455593" indent="0">
              <a:buNone/>
              <a:defRPr sz="2000" b="1"/>
            </a:lvl2pPr>
            <a:lvl3pPr marL="911218" indent="0">
              <a:buNone/>
              <a:defRPr sz="1800" b="1"/>
            </a:lvl3pPr>
            <a:lvl4pPr marL="1366840" indent="0">
              <a:buNone/>
              <a:defRPr sz="1600" b="1"/>
            </a:lvl4pPr>
            <a:lvl5pPr marL="1822445" indent="0">
              <a:buNone/>
              <a:defRPr sz="1600" b="1"/>
            </a:lvl5pPr>
            <a:lvl6pPr marL="2278066" indent="0">
              <a:buNone/>
              <a:defRPr sz="1600" b="1"/>
            </a:lvl6pPr>
            <a:lvl7pPr marL="2733675" indent="0">
              <a:buNone/>
              <a:defRPr sz="1600" b="1"/>
            </a:lvl7pPr>
            <a:lvl8pPr marL="3189281" indent="0">
              <a:buNone/>
              <a:defRPr sz="1600" b="1"/>
            </a:lvl8pPr>
            <a:lvl9pPr marL="364488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676399"/>
            <a:ext cx="4041775" cy="498476"/>
          </a:xfrm>
        </p:spPr>
        <p:txBody>
          <a:bodyPr anchor="b"/>
          <a:lstStyle>
            <a:lvl1pPr marL="0" indent="0">
              <a:buNone/>
              <a:defRPr sz="2400" b="1"/>
            </a:lvl1pPr>
            <a:lvl2pPr marL="455593" indent="0">
              <a:buNone/>
              <a:defRPr sz="2000" b="1"/>
            </a:lvl2pPr>
            <a:lvl3pPr marL="911218" indent="0">
              <a:buNone/>
              <a:defRPr sz="1800" b="1"/>
            </a:lvl3pPr>
            <a:lvl4pPr marL="1366840" indent="0">
              <a:buNone/>
              <a:defRPr sz="1600" b="1"/>
            </a:lvl4pPr>
            <a:lvl5pPr marL="1822445" indent="0">
              <a:buNone/>
              <a:defRPr sz="1600" b="1"/>
            </a:lvl5pPr>
            <a:lvl6pPr marL="2278066" indent="0">
              <a:buNone/>
              <a:defRPr sz="1600" b="1"/>
            </a:lvl6pPr>
            <a:lvl7pPr marL="2733675" indent="0">
              <a:buNone/>
              <a:defRPr sz="1600" b="1"/>
            </a:lvl7pPr>
            <a:lvl8pPr marL="3189281" indent="0">
              <a:buNone/>
              <a:defRPr sz="1600" b="1"/>
            </a:lvl8pPr>
            <a:lvl9pPr marL="364488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t>7/14/19</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1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t>7/14/19</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t>7/14/19</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48043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762001"/>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1"/>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2" y="1676401"/>
            <a:ext cx="3008313" cy="4449763"/>
          </a:xfrm>
        </p:spPr>
        <p:txBody>
          <a:bodyPr/>
          <a:lstStyle>
            <a:lvl1pPr marL="0" indent="0">
              <a:buNone/>
              <a:defRPr sz="1400"/>
            </a:lvl1pPr>
            <a:lvl2pPr marL="455593" indent="0">
              <a:buNone/>
              <a:defRPr sz="1200"/>
            </a:lvl2pPr>
            <a:lvl3pPr marL="911218" indent="0">
              <a:buNone/>
              <a:defRPr sz="1000"/>
            </a:lvl3pPr>
            <a:lvl4pPr marL="1366840" indent="0">
              <a:buNone/>
              <a:defRPr sz="900"/>
            </a:lvl4pPr>
            <a:lvl5pPr marL="1822445" indent="0">
              <a:buNone/>
              <a:defRPr sz="900"/>
            </a:lvl5pPr>
            <a:lvl6pPr marL="2278066" indent="0">
              <a:buNone/>
              <a:defRPr sz="900"/>
            </a:lvl6pPr>
            <a:lvl7pPr marL="2733675" indent="0">
              <a:buNone/>
              <a:defRPr sz="900"/>
            </a:lvl7pPr>
            <a:lvl8pPr marL="3189281" indent="0">
              <a:buNone/>
              <a:defRPr sz="900"/>
            </a:lvl8pPr>
            <a:lvl9pPr marL="3644885"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50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2067"/>
            <a:ext cx="5486400" cy="3965575"/>
          </a:xfrm>
        </p:spPr>
        <p:txBody>
          <a:bodyPr rtlCol="0">
            <a:normAutofit/>
          </a:bodyPr>
          <a:lstStyle>
            <a:lvl1pPr marL="0" indent="0">
              <a:buNone/>
              <a:defRPr sz="3200"/>
            </a:lvl1pPr>
            <a:lvl2pPr marL="455593" indent="0">
              <a:buNone/>
              <a:defRPr sz="2800"/>
            </a:lvl2pPr>
            <a:lvl3pPr marL="911218" indent="0">
              <a:buNone/>
              <a:defRPr sz="2400"/>
            </a:lvl3pPr>
            <a:lvl4pPr marL="1366840" indent="0">
              <a:buNone/>
              <a:defRPr sz="2000"/>
            </a:lvl4pPr>
            <a:lvl5pPr marL="1822445" indent="0">
              <a:buNone/>
              <a:defRPr sz="2000"/>
            </a:lvl5pPr>
            <a:lvl6pPr marL="2278066" indent="0">
              <a:buNone/>
              <a:defRPr sz="2000"/>
            </a:lvl6pPr>
            <a:lvl7pPr marL="2733675" indent="0">
              <a:buNone/>
              <a:defRPr sz="2000"/>
            </a:lvl7pPr>
            <a:lvl8pPr marL="3189281" indent="0">
              <a:buNone/>
              <a:defRPr sz="2000"/>
            </a:lvl8pPr>
            <a:lvl9pPr marL="364488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593" indent="0">
              <a:buNone/>
              <a:defRPr sz="1200"/>
            </a:lvl2pPr>
            <a:lvl3pPr marL="911218" indent="0">
              <a:buNone/>
              <a:defRPr sz="1000"/>
            </a:lvl3pPr>
            <a:lvl4pPr marL="1366840" indent="0">
              <a:buNone/>
              <a:defRPr sz="900"/>
            </a:lvl4pPr>
            <a:lvl5pPr marL="1822445" indent="0">
              <a:buNone/>
              <a:defRPr sz="900"/>
            </a:lvl5pPr>
            <a:lvl6pPr marL="2278066" indent="0">
              <a:buNone/>
              <a:defRPr sz="900"/>
            </a:lvl6pPr>
            <a:lvl7pPr marL="2733675" indent="0">
              <a:buNone/>
              <a:defRPr sz="900"/>
            </a:lvl7pPr>
            <a:lvl8pPr marL="3189281" indent="0">
              <a:buNone/>
              <a:defRPr sz="900"/>
            </a:lvl8pPr>
            <a:lvl9pPr marL="3644885"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18" tIns="45559" rIns="91118" bIns="4555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1"/>
            <a:ext cx="8229600" cy="44497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18" tIns="45559" rIns="91118" bIns="4555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418"/>
            <a:ext cx="2133600" cy="365125"/>
          </a:xfrm>
          <a:prstGeom prst="rect">
            <a:avLst/>
          </a:prstGeom>
        </p:spPr>
        <p:txBody>
          <a:bodyPr vert="horz" wrap="square" lIns="91118" tIns="45559" rIns="91118" bIns="45559" numCol="1" anchor="ctr" anchorCtr="0" compatLnSpc="1">
            <a:prstTxWarp prst="textNoShape">
              <a:avLst/>
            </a:prstTxWarp>
          </a:bodyPr>
          <a:lstStyle>
            <a:lvl1pPr>
              <a:defRPr sz="1200">
                <a:solidFill>
                  <a:srgbClr val="898989"/>
                </a:solidFill>
                <a:latin typeface="Frutiger 55 Roman" charset="0"/>
              </a:defRPr>
            </a:lvl1pPr>
          </a:lstStyle>
          <a:p>
            <a:fld id="{7BC5C81F-24D6-B24D-AABC-683A945C8813}" type="datetime1">
              <a:rPr lang="en-US" smtClean="0"/>
              <a:t>7/14/19</a:t>
            </a:fld>
            <a:endParaRPr lang="en-US"/>
          </a:p>
        </p:txBody>
      </p:sp>
      <p:sp>
        <p:nvSpPr>
          <p:cNvPr id="5" name="Footer Placeholder 4"/>
          <p:cNvSpPr>
            <a:spLocks noGrp="1"/>
          </p:cNvSpPr>
          <p:nvPr>
            <p:ph type="ftr" sz="quarter" idx="3"/>
          </p:nvPr>
        </p:nvSpPr>
        <p:spPr>
          <a:xfrm>
            <a:off x="2971810" y="6356418"/>
            <a:ext cx="3200399" cy="365125"/>
          </a:xfrm>
          <a:prstGeom prst="rect">
            <a:avLst/>
          </a:prstGeom>
        </p:spPr>
        <p:txBody>
          <a:bodyPr vert="horz" wrap="square" lIns="91118" tIns="45559" rIns="91118" bIns="45559"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a:t>Data, Responsibly / SciTech NW</a:t>
            </a:r>
          </a:p>
        </p:txBody>
      </p:sp>
      <p:sp>
        <p:nvSpPr>
          <p:cNvPr id="6" name="Slide Number Placeholder 5"/>
          <p:cNvSpPr>
            <a:spLocks noGrp="1"/>
          </p:cNvSpPr>
          <p:nvPr>
            <p:ph type="sldNum" sz="quarter" idx="4"/>
          </p:nvPr>
        </p:nvSpPr>
        <p:spPr>
          <a:xfrm>
            <a:off x="6553200" y="6356418"/>
            <a:ext cx="2133600" cy="365125"/>
          </a:xfrm>
          <a:prstGeom prst="rect">
            <a:avLst/>
          </a:prstGeom>
        </p:spPr>
        <p:txBody>
          <a:bodyPr vert="horz" wrap="square" lIns="91118" tIns="45559" rIns="91118" bIns="45559"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802" r:id="rId12"/>
    <p:sldLayoutId id="2147483803" r:id="rId13"/>
  </p:sldLayoutIdLst>
  <p:hf hdr="0"/>
  <p:txStyles>
    <p:title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1723" indent="-341723" algn="l" defTabSz="455593"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0366" indent="-284779" algn="l" defTabSz="455593"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39030" indent="-227795" algn="l" defTabSz="455593"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594636" indent="-227795" algn="l" defTabSz="455593"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0260" indent="-227795" algn="l" defTabSz="455593"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05876" indent="-227795" algn="l" defTabSz="455593" rtl="0" eaLnBrk="1" latinLnBrk="0" hangingPunct="1">
        <a:spcBef>
          <a:spcPct val="20000"/>
        </a:spcBef>
        <a:buFont typeface="Arial"/>
        <a:buChar char="•"/>
        <a:defRPr sz="2000" kern="1200">
          <a:solidFill>
            <a:schemeClr val="tx1"/>
          </a:solidFill>
          <a:latin typeface="+mn-lt"/>
          <a:ea typeface="+mn-ea"/>
          <a:cs typeface="+mn-cs"/>
        </a:defRPr>
      </a:lvl6pPr>
      <a:lvl7pPr marL="2961475" indent="-227795" algn="l" defTabSz="455593" rtl="0" eaLnBrk="1" latinLnBrk="0" hangingPunct="1">
        <a:spcBef>
          <a:spcPct val="20000"/>
        </a:spcBef>
        <a:buFont typeface="Arial"/>
        <a:buChar char="•"/>
        <a:defRPr sz="2000" kern="1200">
          <a:solidFill>
            <a:schemeClr val="tx1"/>
          </a:solidFill>
          <a:latin typeface="+mn-lt"/>
          <a:ea typeface="+mn-ea"/>
          <a:cs typeface="+mn-cs"/>
        </a:defRPr>
      </a:lvl7pPr>
      <a:lvl8pPr marL="3417092" indent="-227795" algn="l" defTabSz="455593" rtl="0" eaLnBrk="1" latinLnBrk="0" hangingPunct="1">
        <a:spcBef>
          <a:spcPct val="20000"/>
        </a:spcBef>
        <a:buFont typeface="Arial"/>
        <a:buChar char="•"/>
        <a:defRPr sz="2000" kern="1200">
          <a:solidFill>
            <a:schemeClr val="tx1"/>
          </a:solidFill>
          <a:latin typeface="+mn-lt"/>
          <a:ea typeface="+mn-ea"/>
          <a:cs typeface="+mn-cs"/>
        </a:defRPr>
      </a:lvl8pPr>
      <a:lvl9pPr marL="3872676" indent="-227795" algn="l" defTabSz="45559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5593" rtl="0" eaLnBrk="1" latinLnBrk="0" hangingPunct="1">
        <a:defRPr sz="1800" kern="1200">
          <a:solidFill>
            <a:schemeClr val="tx1"/>
          </a:solidFill>
          <a:latin typeface="+mn-lt"/>
          <a:ea typeface="+mn-ea"/>
          <a:cs typeface="+mn-cs"/>
        </a:defRPr>
      </a:lvl1pPr>
      <a:lvl2pPr marL="455593" algn="l" defTabSz="455593" rtl="0" eaLnBrk="1" latinLnBrk="0" hangingPunct="1">
        <a:defRPr sz="1800" kern="1200">
          <a:solidFill>
            <a:schemeClr val="tx1"/>
          </a:solidFill>
          <a:latin typeface="+mn-lt"/>
          <a:ea typeface="+mn-ea"/>
          <a:cs typeface="+mn-cs"/>
        </a:defRPr>
      </a:lvl2pPr>
      <a:lvl3pPr marL="911218" algn="l" defTabSz="455593" rtl="0" eaLnBrk="1" latinLnBrk="0" hangingPunct="1">
        <a:defRPr sz="1800" kern="1200">
          <a:solidFill>
            <a:schemeClr val="tx1"/>
          </a:solidFill>
          <a:latin typeface="+mn-lt"/>
          <a:ea typeface="+mn-ea"/>
          <a:cs typeface="+mn-cs"/>
        </a:defRPr>
      </a:lvl3pPr>
      <a:lvl4pPr marL="1366840" algn="l" defTabSz="455593" rtl="0" eaLnBrk="1" latinLnBrk="0" hangingPunct="1">
        <a:defRPr sz="1800" kern="1200">
          <a:solidFill>
            <a:schemeClr val="tx1"/>
          </a:solidFill>
          <a:latin typeface="+mn-lt"/>
          <a:ea typeface="+mn-ea"/>
          <a:cs typeface="+mn-cs"/>
        </a:defRPr>
      </a:lvl4pPr>
      <a:lvl5pPr marL="1822445" algn="l" defTabSz="455593" rtl="0" eaLnBrk="1" latinLnBrk="0" hangingPunct="1">
        <a:defRPr sz="1800" kern="1200">
          <a:solidFill>
            <a:schemeClr val="tx1"/>
          </a:solidFill>
          <a:latin typeface="+mn-lt"/>
          <a:ea typeface="+mn-ea"/>
          <a:cs typeface="+mn-cs"/>
        </a:defRPr>
      </a:lvl5pPr>
      <a:lvl6pPr marL="2278066" algn="l" defTabSz="455593" rtl="0" eaLnBrk="1" latinLnBrk="0" hangingPunct="1">
        <a:defRPr sz="1800" kern="1200">
          <a:solidFill>
            <a:schemeClr val="tx1"/>
          </a:solidFill>
          <a:latin typeface="+mn-lt"/>
          <a:ea typeface="+mn-ea"/>
          <a:cs typeface="+mn-cs"/>
        </a:defRPr>
      </a:lvl6pPr>
      <a:lvl7pPr marL="2733675" algn="l" defTabSz="455593" rtl="0" eaLnBrk="1" latinLnBrk="0" hangingPunct="1">
        <a:defRPr sz="1800" kern="1200">
          <a:solidFill>
            <a:schemeClr val="tx1"/>
          </a:solidFill>
          <a:latin typeface="+mn-lt"/>
          <a:ea typeface="+mn-ea"/>
          <a:cs typeface="+mn-cs"/>
        </a:defRPr>
      </a:lvl7pPr>
      <a:lvl8pPr marL="3189281" algn="l" defTabSz="455593" rtl="0" eaLnBrk="1" latinLnBrk="0" hangingPunct="1">
        <a:defRPr sz="1800" kern="1200">
          <a:solidFill>
            <a:schemeClr val="tx1"/>
          </a:solidFill>
          <a:latin typeface="+mn-lt"/>
          <a:ea typeface="+mn-ea"/>
          <a:cs typeface="+mn-cs"/>
        </a:defRPr>
      </a:lvl8pPr>
      <a:lvl9pPr marL="3644885" algn="l" defTabSz="4555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www.allenovery.com/publications/en-gb/Pages/Protected-characteristics-and-the-perception-reality-gap.aspx"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7.xml"/><Relationship Id="rId4" Type="http://schemas.openxmlformats.org/officeDocument/2006/relationships/image" Target="../media/image4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80.png"/></Relationships>
</file>

<file path=ppt/slides/_rels/slide3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0.png"/><Relationship Id="rId4" Type="http://schemas.openxmlformats.org/officeDocument/2006/relationships/image" Target="../media/image44.tiff"/></Relationships>
</file>

<file path=ppt/slides/_rels/slide3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5.tiff"/><Relationship Id="rId5" Type="http://schemas.openxmlformats.org/officeDocument/2006/relationships/image" Target="../media/image380.png"/></Relationships>
</file>

<file path=ppt/slides/_rels/slide3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80.png"/><Relationship Id="rId4" Type="http://schemas.openxmlformats.org/officeDocument/2006/relationships/image" Target="../media/image44.tif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0.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7.tiff"/></Relationships>
</file>

<file path=ppt/slides/_rels/slide7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tif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png"/><Relationship Id="rId4" Type="http://schemas.openxmlformats.org/officeDocument/2006/relationships/image" Target="../media/image60.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8610600" cy="1470025"/>
          </a:xfrm>
        </p:spPr>
        <p:txBody>
          <a:bodyPr/>
          <a:lstStyle/>
          <a:p>
            <a:r>
              <a:rPr lang="en-US" sz="3600" dirty="0"/>
              <a:t>Fairness and Algorithmic Bias</a:t>
            </a:r>
          </a:p>
        </p:txBody>
      </p:sp>
      <p:sp>
        <p:nvSpPr>
          <p:cNvPr id="9" name="Subtitle 8"/>
          <p:cNvSpPr>
            <a:spLocks noGrp="1"/>
          </p:cNvSpPr>
          <p:nvPr>
            <p:ph type="subTitle" idx="1"/>
          </p:nvPr>
        </p:nvSpPr>
        <p:spPr>
          <a:xfrm>
            <a:off x="533400" y="4572000"/>
            <a:ext cx="8382000" cy="1752600"/>
          </a:xfrm>
        </p:spPr>
        <p:txBody>
          <a:bodyPr/>
          <a:lstStyle/>
          <a:p>
            <a:r>
              <a:rPr lang="en-US" sz="2800" dirty="0"/>
              <a:t>Urban Analytics Summer School</a:t>
            </a:r>
          </a:p>
          <a:p>
            <a:r>
              <a:rPr lang="en-US" sz="2800" dirty="0"/>
              <a:t>2019</a:t>
            </a:r>
            <a:endParaRPr lang="en-US" sz="2400" dirty="0"/>
          </a:p>
        </p:txBody>
      </p:sp>
    </p:spTree>
    <p:extLst>
      <p:ext uri="{BB962C8B-B14F-4D97-AF65-F5344CB8AC3E}">
        <p14:creationId xmlns:p14="http://schemas.microsoft.com/office/powerpoint/2010/main" val="19120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8425561" y="6458864"/>
            <a:ext cx="213664" cy="170078"/>
          </a:xfrm>
          <a:prstGeom prst="rect">
            <a:avLst/>
          </a:prstGeom>
        </p:spPr>
        <p:txBody>
          <a:bodyPr vert="horz" wrap="none" lIns="0" tIns="0" rIns="0" bIns="0" rtlCol="0">
            <a:spAutoFit/>
          </a:bodyPr>
          <a:lstStyle/>
          <a:p>
            <a:pPr marL="0">
              <a:lnSpc>
                <a:spcPct val="100000"/>
              </a:lnSpc>
            </a:pPr>
            <a:r>
              <a:rPr sz="1200" spc="10" dirty="0">
                <a:solidFill>
                  <a:srgbClr val="8A8A8A"/>
                </a:solidFill>
                <a:latin typeface="Arial"/>
                <a:cs typeface="Arial"/>
              </a:rPr>
              <a:t>23</a:t>
            </a:r>
            <a:endParaRPr sz="1200">
              <a:latin typeface="Arial"/>
              <a:cs typeface="Arial"/>
            </a:endParaRPr>
          </a:p>
        </p:txBody>
      </p:sp>
      <p:sp>
        <p:nvSpPr>
          <p:cNvPr id="3" name="text 1"/>
          <p:cNvSpPr txBox="1"/>
          <p:nvPr/>
        </p:nvSpPr>
        <p:spPr>
          <a:xfrm>
            <a:off x="518862" y="189098"/>
            <a:ext cx="2272968" cy="255117"/>
          </a:xfrm>
          <a:prstGeom prst="rect">
            <a:avLst/>
          </a:prstGeom>
        </p:spPr>
        <p:txBody>
          <a:bodyPr vert="horz" wrap="none" lIns="0" tIns="0" rIns="0" bIns="0" rtlCol="0">
            <a:spAutoFit/>
          </a:bodyPr>
          <a:lstStyle/>
          <a:p>
            <a:pPr marL="0">
              <a:lnSpc>
                <a:spcPct val="100000"/>
              </a:lnSpc>
            </a:pPr>
            <a:r>
              <a:rPr sz="1800" i="1" spc="10" dirty="0">
                <a:latin typeface="Arial"/>
                <a:cs typeface="Arial"/>
              </a:rPr>
              <a:t>Propublica, May 2016</a:t>
            </a:r>
            <a:endParaRPr sz="1800" dirty="0">
              <a:latin typeface="Arial"/>
              <a:cs typeface="Arial"/>
            </a:endParaRPr>
          </a:p>
        </p:txBody>
      </p:sp>
      <p:pic>
        <p:nvPicPr>
          <p:cNvPr id="7" name="Google Shape;129;p26">
            <a:extLst>
              <a:ext uri="{FF2B5EF4-FFF2-40B4-BE49-F238E27FC236}">
                <a16:creationId xmlns:a16="http://schemas.microsoft.com/office/drawing/2014/main" id="{2B627DA0-149C-C942-97E9-10B46D49B16F}"/>
              </a:ext>
            </a:extLst>
          </p:cNvPr>
          <p:cNvPicPr preferRelativeResize="0"/>
          <p:nvPr/>
        </p:nvPicPr>
        <p:blipFill>
          <a:blip r:embed="rId3">
            <a:alphaModFix/>
          </a:blip>
          <a:stretch>
            <a:fillRect/>
          </a:stretch>
        </p:blipFill>
        <p:spPr>
          <a:xfrm>
            <a:off x="5372150" y="455866"/>
            <a:ext cx="3267075" cy="2057400"/>
          </a:xfrm>
          <a:prstGeom prst="rect">
            <a:avLst/>
          </a:prstGeom>
          <a:noFill/>
          <a:ln>
            <a:noFill/>
          </a:ln>
        </p:spPr>
      </p:pic>
      <p:sp>
        <p:nvSpPr>
          <p:cNvPr id="4" name="Rectangle 3">
            <a:extLst>
              <a:ext uri="{FF2B5EF4-FFF2-40B4-BE49-F238E27FC236}">
                <a16:creationId xmlns:a16="http://schemas.microsoft.com/office/drawing/2014/main" id="{D0D28F69-F7FE-7C43-B5F7-647EB6B1146A}"/>
              </a:ext>
            </a:extLst>
          </p:cNvPr>
          <p:cNvSpPr/>
          <p:nvPr/>
        </p:nvSpPr>
        <p:spPr>
          <a:xfrm>
            <a:off x="341474" y="3429000"/>
            <a:ext cx="8497725" cy="2185214"/>
          </a:xfrm>
          <a:prstGeom prst="rect">
            <a:avLst/>
          </a:prstGeom>
        </p:spPr>
        <p:txBody>
          <a:bodyPr wrap="square">
            <a:spAutoFit/>
          </a:bodyPr>
          <a:lstStyle/>
          <a:p>
            <a:r>
              <a:rPr lang="en-US" dirty="0"/>
              <a:t>Predictive Parity: same positive outcome rates across groups, given predictions</a:t>
            </a:r>
          </a:p>
          <a:p>
            <a:r>
              <a:rPr lang="en-US" sz="1600" i="1" dirty="0" err="1">
                <a:solidFill>
                  <a:srgbClr val="0416F4"/>
                </a:solidFill>
              </a:rPr>
              <a:t>Pr</a:t>
            </a:r>
            <a:r>
              <a:rPr lang="en-US" sz="1600" i="1" dirty="0">
                <a:solidFill>
                  <a:srgbClr val="0416F4"/>
                </a:solidFill>
              </a:rPr>
              <a:t>(high-risk | black, predicted low-risk) = </a:t>
            </a:r>
            <a:r>
              <a:rPr lang="en-US" sz="1600" i="1" dirty="0" err="1">
                <a:solidFill>
                  <a:srgbClr val="0416F4"/>
                </a:solidFill>
              </a:rPr>
              <a:t>Pr</a:t>
            </a:r>
            <a:r>
              <a:rPr lang="en-US" sz="1600" i="1" dirty="0">
                <a:solidFill>
                  <a:srgbClr val="0416F4"/>
                </a:solidFill>
              </a:rPr>
              <a:t>(high-risk | white, predicted low-risk) </a:t>
            </a:r>
          </a:p>
          <a:p>
            <a:r>
              <a:rPr lang="en-US" sz="1600" i="1" dirty="0" err="1">
                <a:solidFill>
                  <a:srgbClr val="0416F4"/>
                </a:solidFill>
              </a:rPr>
              <a:t>Pr</a:t>
            </a:r>
            <a:r>
              <a:rPr lang="en-US" sz="1600" i="1" dirty="0">
                <a:solidFill>
                  <a:srgbClr val="0416F4"/>
                </a:solidFill>
              </a:rPr>
              <a:t>(high-risk | black, predicted high-risk) = </a:t>
            </a:r>
            <a:r>
              <a:rPr lang="en-US" sz="1600" i="1" dirty="0" err="1">
                <a:solidFill>
                  <a:srgbClr val="0416F4"/>
                </a:solidFill>
              </a:rPr>
              <a:t>Pr</a:t>
            </a:r>
            <a:r>
              <a:rPr lang="en-US" sz="1600" i="1" dirty="0">
                <a:solidFill>
                  <a:srgbClr val="0416F4"/>
                </a:solidFill>
              </a:rPr>
              <a:t>(high-risk | white, predicted high-risk) </a:t>
            </a:r>
          </a:p>
          <a:p>
            <a:endParaRPr lang="en-US" dirty="0"/>
          </a:p>
          <a:p>
            <a:r>
              <a:rPr lang="en-US" dirty="0">
                <a:latin typeface="Arial" panose="020B0604020202020204" pitchFamily="34" charset="0"/>
                <a:cs typeface="Arial" panose="020B0604020202020204" pitchFamily="34" charset="0"/>
              </a:rPr>
              <a:t>Equalized Odds: same FP between groups</a:t>
            </a:r>
          </a:p>
          <a:p>
            <a:r>
              <a:rPr lang="en-US" sz="1600" i="1" dirty="0" err="1">
                <a:solidFill>
                  <a:srgbClr val="0416F4"/>
                </a:solidFill>
                <a:latin typeface="Arial" panose="020B0604020202020204" pitchFamily="34" charset="0"/>
                <a:cs typeface="Arial" panose="020B0604020202020204" pitchFamily="34" charset="0"/>
              </a:rPr>
              <a:t>Pr</a:t>
            </a:r>
            <a:r>
              <a:rPr lang="en-US" sz="1600" i="1" dirty="0">
                <a:solidFill>
                  <a:srgbClr val="0416F4"/>
                </a:solidFill>
                <a:latin typeface="Arial" panose="020B0604020202020204" pitchFamily="34" charset="0"/>
                <a:cs typeface="Arial" panose="020B0604020202020204" pitchFamily="34" charset="0"/>
              </a:rPr>
              <a:t>(predicted high risk | black, low-risk) = </a:t>
            </a:r>
            <a:r>
              <a:rPr lang="en-US" sz="1600" i="1" dirty="0" err="1">
                <a:solidFill>
                  <a:srgbClr val="0416F4"/>
                </a:solidFill>
                <a:latin typeface="Arial" panose="020B0604020202020204" pitchFamily="34" charset="0"/>
                <a:cs typeface="Arial" panose="020B0604020202020204" pitchFamily="34" charset="0"/>
              </a:rPr>
              <a:t>Pr</a:t>
            </a:r>
            <a:r>
              <a:rPr lang="en-US" sz="1600" i="1" dirty="0">
                <a:solidFill>
                  <a:srgbClr val="0416F4"/>
                </a:solidFill>
                <a:latin typeface="Arial" panose="020B0604020202020204" pitchFamily="34" charset="0"/>
                <a:cs typeface="Arial" panose="020B0604020202020204" pitchFamily="34" charset="0"/>
              </a:rPr>
              <a:t>(predicted high-risk | white, low-risk) </a:t>
            </a:r>
          </a:p>
          <a:p>
            <a:endParaRPr lang="en-US" sz="1600" i="1" dirty="0"/>
          </a:p>
          <a:p>
            <a:endParaRPr lang="en-US" dirty="0"/>
          </a:p>
        </p:txBody>
      </p:sp>
      <p:sp>
        <p:nvSpPr>
          <p:cNvPr id="5" name="TextBox 4">
            <a:extLst>
              <a:ext uri="{FF2B5EF4-FFF2-40B4-BE49-F238E27FC236}">
                <a16:creationId xmlns:a16="http://schemas.microsoft.com/office/drawing/2014/main" id="{CEB85B19-A4F3-5045-B5C5-226265470D78}"/>
              </a:ext>
            </a:extLst>
          </p:cNvPr>
          <p:cNvSpPr txBox="1"/>
          <p:nvPr/>
        </p:nvSpPr>
        <p:spPr>
          <a:xfrm>
            <a:off x="365186" y="5491103"/>
            <a:ext cx="6111814" cy="369332"/>
          </a:xfrm>
          <a:prstGeom prst="rect">
            <a:avLst/>
          </a:prstGeom>
          <a:noFill/>
        </p:spPr>
        <p:txBody>
          <a:bodyPr wrap="square" rtlCol="0">
            <a:spAutoFit/>
          </a:bodyPr>
          <a:lstStyle/>
          <a:p>
            <a:r>
              <a:rPr lang="en-US" dirty="0">
                <a:solidFill>
                  <a:srgbClr val="FF0000"/>
                </a:solidFill>
              </a:rPr>
              <a:t>These are mutually exclusive  [</a:t>
            </a:r>
            <a:r>
              <a:rPr lang="en-US" dirty="0" err="1">
                <a:solidFill>
                  <a:srgbClr val="FF0000"/>
                </a:solidFill>
              </a:rPr>
              <a:t>Chouldechova</a:t>
            </a:r>
            <a:r>
              <a:rPr lang="en-US" dirty="0">
                <a:solidFill>
                  <a:srgbClr val="FF0000"/>
                </a:solidFill>
              </a:rPr>
              <a:t> 2017]</a:t>
            </a:r>
          </a:p>
        </p:txBody>
      </p:sp>
      <p:sp>
        <p:nvSpPr>
          <p:cNvPr id="10" name="TextBox 9">
            <a:extLst>
              <a:ext uri="{FF2B5EF4-FFF2-40B4-BE49-F238E27FC236}">
                <a16:creationId xmlns:a16="http://schemas.microsoft.com/office/drawing/2014/main" id="{2700FD5C-C4E9-3E4E-A4FD-EB3F52126AF6}"/>
              </a:ext>
            </a:extLst>
          </p:cNvPr>
          <p:cNvSpPr txBox="1"/>
          <p:nvPr/>
        </p:nvSpPr>
        <p:spPr>
          <a:xfrm>
            <a:off x="341474" y="6022571"/>
            <a:ext cx="7964326" cy="646331"/>
          </a:xfrm>
          <a:prstGeom prst="rect">
            <a:avLst/>
          </a:prstGeom>
          <a:noFill/>
        </p:spPr>
        <p:txBody>
          <a:bodyPr wrap="square" rtlCol="0">
            <a:spAutoFit/>
          </a:bodyPr>
          <a:lstStyle/>
          <a:p>
            <a:r>
              <a:rPr lang="en-US" dirty="0">
                <a:solidFill>
                  <a:srgbClr val="FF0000"/>
                </a:solidFill>
              </a:rPr>
              <a:t>“21 different fairness metrics, implies hundreds of impossibility theorems” </a:t>
            </a:r>
          </a:p>
          <a:p>
            <a:r>
              <a:rPr lang="en-US" dirty="0">
                <a:solidFill>
                  <a:srgbClr val="FF0000"/>
                </a:solidFill>
              </a:rPr>
              <a:t>[Narayanan 2018]</a:t>
            </a:r>
            <a:r>
              <a:rPr lang="en-US" dirty="0">
                <a:solidFill>
                  <a:srgbClr val="0416F4"/>
                </a:solidFill>
              </a:rPr>
              <a:t> </a:t>
            </a:r>
          </a:p>
        </p:txBody>
      </p:sp>
      <p:pic>
        <p:nvPicPr>
          <p:cNvPr id="11" name="Image">
            <a:extLst>
              <a:ext uri="{FF2B5EF4-FFF2-40B4-BE49-F238E27FC236}">
                <a16:creationId xmlns:a16="http://schemas.microsoft.com/office/drawing/2014/main" id="{C98BD2D7-9EAE-E743-A238-19E09E453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21" y="762000"/>
            <a:ext cx="4516821" cy="2525971"/>
          </a:xfrm>
          <a:prstGeom prst="rect">
            <a:avLst/>
          </a:prstGeom>
        </p:spPr>
      </p:pic>
    </p:spTree>
    <p:extLst>
      <p:ext uri="{BB962C8B-B14F-4D97-AF65-F5344CB8AC3E}">
        <p14:creationId xmlns:p14="http://schemas.microsoft.com/office/powerpoint/2010/main" val="3806840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0D99-9579-4348-9F09-90D44418CB73}"/>
              </a:ext>
            </a:extLst>
          </p:cNvPr>
          <p:cNvSpPr>
            <a:spLocks noGrp="1"/>
          </p:cNvSpPr>
          <p:nvPr>
            <p:ph type="title"/>
          </p:nvPr>
        </p:nvSpPr>
        <p:spPr/>
        <p:txBody>
          <a:bodyPr>
            <a:normAutofit/>
          </a:bodyPr>
          <a:lstStyle/>
          <a:p>
            <a:r>
              <a:rPr lang="en-US" dirty="0"/>
              <a:t>Algorithmic Fairness</a:t>
            </a:r>
          </a:p>
        </p:txBody>
      </p:sp>
      <p:sp>
        <p:nvSpPr>
          <p:cNvPr id="3" name="Content Placeholder 2">
            <a:extLst>
              <a:ext uri="{FF2B5EF4-FFF2-40B4-BE49-F238E27FC236}">
                <a16:creationId xmlns:a16="http://schemas.microsoft.com/office/drawing/2014/main" id="{6ED493E0-9C57-1043-9578-2E563027E91D}"/>
              </a:ext>
            </a:extLst>
          </p:cNvPr>
          <p:cNvSpPr>
            <a:spLocks noGrp="1"/>
          </p:cNvSpPr>
          <p:nvPr>
            <p:ph idx="1"/>
          </p:nvPr>
        </p:nvSpPr>
        <p:spPr>
          <a:xfrm>
            <a:off x="457200" y="1520190"/>
            <a:ext cx="8437418" cy="4836160"/>
          </a:xfrm>
        </p:spPr>
        <p:txBody>
          <a:bodyPr>
            <a:noAutofit/>
          </a:bodyPr>
          <a:lstStyle/>
          <a:p>
            <a:r>
              <a:rPr lang="en-US" sz="2800" dirty="0"/>
              <a:t>ML algorithms influence decisions affecting people in tasks ranging from helping banks  to determine the creditworthiness of customers to suggesting a likelihood that a criminal will reoffend</a:t>
            </a:r>
          </a:p>
          <a:p>
            <a:pPr marL="0" indent="0">
              <a:buNone/>
            </a:pPr>
            <a:endParaRPr lang="en-US" sz="2800" dirty="0"/>
          </a:p>
          <a:p>
            <a:r>
              <a:rPr lang="en-US" sz="2800" dirty="0"/>
              <a:t>How can we ensure that our algorithms act in ways that do not reinforce systemic discrimination?</a:t>
            </a:r>
            <a:endParaRPr lang="en-US" sz="2800" dirty="0">
              <a:solidFill>
                <a:srgbClr val="FF0000"/>
              </a:solidFill>
            </a:endParaRPr>
          </a:p>
          <a:p>
            <a:pPr marL="0" indent="0">
              <a:buNone/>
            </a:pPr>
            <a:br>
              <a:rPr lang="en-US" sz="2500" dirty="0"/>
            </a:br>
            <a:endParaRPr lang="en-US" sz="2500" dirty="0"/>
          </a:p>
          <a:p>
            <a:endParaRPr lang="en-US" sz="2500" dirty="0"/>
          </a:p>
          <a:p>
            <a:pPr marL="0" indent="0">
              <a:buNone/>
            </a:pPr>
            <a:endParaRPr lang="en-US" sz="2500" dirty="0"/>
          </a:p>
          <a:p>
            <a:pPr marL="0" indent="0">
              <a:buNone/>
            </a:pPr>
            <a:endParaRPr lang="en-US" sz="2500" dirty="0"/>
          </a:p>
          <a:p>
            <a:endParaRPr lang="en-US" sz="2500" dirty="0"/>
          </a:p>
          <a:p>
            <a:endParaRPr lang="en-US" sz="2500" dirty="0"/>
          </a:p>
          <a:p>
            <a:endParaRPr lang="en-US" sz="2500" dirty="0"/>
          </a:p>
          <a:p>
            <a:pPr marL="0" indent="0">
              <a:buNone/>
            </a:pPr>
            <a:endParaRPr lang="en-US" sz="2500" dirty="0"/>
          </a:p>
          <a:p>
            <a:endParaRPr lang="en-US" sz="2500" dirty="0"/>
          </a:p>
          <a:p>
            <a:endParaRPr lang="en-US" sz="2500" dirty="0"/>
          </a:p>
          <a:p>
            <a:endParaRPr lang="en-US" sz="2500" dirty="0"/>
          </a:p>
          <a:p>
            <a:endParaRPr lang="en-US" sz="2500" dirty="0"/>
          </a:p>
          <a:p>
            <a:endParaRPr lang="en-US" sz="2500" dirty="0"/>
          </a:p>
          <a:p>
            <a:endParaRPr lang="en-US" sz="2500" dirty="0"/>
          </a:p>
          <a:p>
            <a:pPr marL="0" indent="0">
              <a:buNone/>
            </a:pPr>
            <a:r>
              <a:rPr lang="en-US" sz="2500" dirty="0"/>
              <a:t>	</a:t>
            </a:r>
          </a:p>
        </p:txBody>
      </p:sp>
      <p:sp>
        <p:nvSpPr>
          <p:cNvPr id="4" name="Slide Number Placeholder 3">
            <a:extLst>
              <a:ext uri="{FF2B5EF4-FFF2-40B4-BE49-F238E27FC236}">
                <a16:creationId xmlns:a16="http://schemas.microsoft.com/office/drawing/2014/main" id="{F0AC5476-DC09-BF41-A7AE-61F8519435F9}"/>
              </a:ext>
            </a:extLst>
          </p:cNvPr>
          <p:cNvSpPr>
            <a:spLocks noGrp="1"/>
          </p:cNvSpPr>
          <p:nvPr>
            <p:ph type="sldNum" sz="quarter" idx="12"/>
          </p:nvPr>
        </p:nvSpPr>
        <p:spPr/>
        <p:txBody>
          <a:bodyPr/>
          <a:lstStyle/>
          <a:p>
            <a:fld id="{957239CD-2F0E-0D4D-84EB-78B480075DD5}" type="slidenum">
              <a:rPr lang="en-US" smtClean="0"/>
              <a:t>11</a:t>
            </a:fld>
            <a:endParaRPr lang="en-US" dirty="0"/>
          </a:p>
        </p:txBody>
      </p:sp>
    </p:spTree>
    <p:extLst>
      <p:ext uri="{BB962C8B-B14F-4D97-AF65-F5344CB8AC3E}">
        <p14:creationId xmlns:p14="http://schemas.microsoft.com/office/powerpoint/2010/main" val="114061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453" name="Shape 453"/>
          <p:cNvSpPr>
            <a:spLocks noGrp="1"/>
          </p:cNvSpPr>
          <p:nvPr>
            <p:ph type="title" idx="4294967295"/>
          </p:nvPr>
        </p:nvSpPr>
        <p:spPr>
          <a:xfrm>
            <a:off x="304800" y="359216"/>
            <a:ext cx="8839200" cy="785812"/>
          </a:xfrm>
          <a:prstGeom prst="rect">
            <a:avLst/>
          </a:prstGeom>
        </p:spPr>
        <p:txBody>
          <a:bodyPr/>
          <a:lstStyle/>
          <a:p>
            <a:pPr algn="l"/>
            <a:r>
              <a:rPr lang="en-US" sz="4000" dirty="0"/>
              <a:t>Problem setup (1): Outcomes</a:t>
            </a:r>
            <a:endParaRPr sz="4000" dirty="0"/>
          </a:p>
        </p:txBody>
      </p:sp>
      <p:graphicFrame>
        <p:nvGraphicFramePr>
          <p:cNvPr id="455" name="Table 455"/>
          <p:cNvGraphicFramePr/>
          <p:nvPr/>
        </p:nvGraphicFramePr>
        <p:xfrm>
          <a:off x="1015898" y="2613988"/>
          <a:ext cx="7112202" cy="3006985"/>
        </p:xfrm>
        <a:graphic>
          <a:graphicData uri="http://schemas.openxmlformats.org/drawingml/2006/table">
            <a:tbl>
              <a:tblPr firstRow="1"/>
              <a:tblGrid>
                <a:gridCol w="3556101">
                  <a:extLst>
                    <a:ext uri="{9D8B030D-6E8A-4147-A177-3AD203B41FA5}">
                      <a16:colId xmlns:a16="http://schemas.microsoft.com/office/drawing/2014/main" val="20000"/>
                    </a:ext>
                  </a:extLst>
                </a:gridCol>
                <a:gridCol w="3556101">
                  <a:extLst>
                    <a:ext uri="{9D8B030D-6E8A-4147-A177-3AD203B41FA5}">
                      <a16:colId xmlns:a16="http://schemas.microsoft.com/office/drawing/2014/main" val="20001"/>
                    </a:ext>
                  </a:extLst>
                </a:gridCol>
              </a:tblGrid>
              <a:tr h="601397">
                <a:tc>
                  <a:txBody>
                    <a:bodyPr/>
                    <a:lstStyle/>
                    <a:p>
                      <a:pPr defTabSz="914400">
                        <a:defRPr b="0">
                          <a:solidFill>
                            <a:srgbClr val="000000"/>
                          </a:solidFill>
                        </a:defRPr>
                      </a:pPr>
                      <a:r>
                        <a:rPr sz="1800" b="1">
                          <a:solidFill>
                            <a:srgbClr val="FFFFFF"/>
                          </a:solidFill>
                        </a:rPr>
                        <a:t>Positive Outcomes</a:t>
                      </a:r>
                    </a:p>
                  </a:txBody>
                  <a:tcPr marL="35719" marR="35719" marT="35719" marB="35719" anchor="ctr" horzOverflow="overflow">
                    <a:blipFill rotWithShape="1">
                      <a:blip r:embed="rId2"/>
                      <a:srcRect/>
                      <a:tile tx="0" ty="0" sx="100000" sy="100000" flip="none" algn="tl"/>
                    </a:blipFill>
                  </a:tcPr>
                </a:tc>
                <a:tc>
                  <a:txBody>
                    <a:bodyPr/>
                    <a:lstStyle/>
                    <a:p>
                      <a:pPr defTabSz="914400">
                        <a:defRPr b="0">
                          <a:solidFill>
                            <a:srgbClr val="000000"/>
                          </a:solidFill>
                        </a:defRPr>
                      </a:pPr>
                      <a:r>
                        <a:rPr sz="1800" b="1">
                          <a:solidFill>
                            <a:srgbClr val="FFFFFF"/>
                          </a:solidFill>
                        </a:rPr>
                        <a:t>Negative Outcomes</a:t>
                      </a:r>
                    </a:p>
                  </a:txBody>
                  <a:tcPr marL="35719" marR="35719" marT="35719" marB="35719" anchor="ctr" horzOverflow="overflow">
                    <a:blipFill rotWithShape="1">
                      <a:blip r:embed="rId2"/>
                      <a:srcRect/>
                      <a:tile tx="0" ty="0" sx="100000" sy="100000" flip="none" algn="tl"/>
                    </a:blipFill>
                  </a:tcPr>
                </a:tc>
                <a:extLst>
                  <a:ext uri="{0D108BD9-81ED-4DB2-BD59-A6C34878D82A}">
                    <a16:rowId xmlns:a16="http://schemas.microsoft.com/office/drawing/2014/main" val="10000"/>
                  </a:ext>
                </a:extLst>
              </a:tr>
              <a:tr h="601397">
                <a:tc>
                  <a:txBody>
                    <a:bodyPr/>
                    <a:lstStyle/>
                    <a:p>
                      <a:pPr defTabSz="914400"/>
                      <a:r>
                        <a:rPr sz="1800">
                          <a:sym typeface="Helvetica Light"/>
                        </a:rPr>
                        <a:t>offered employment</a:t>
                      </a:r>
                    </a:p>
                  </a:txBody>
                  <a:tcPr marL="35719" marR="35719" marT="35719" marB="35719" anchor="ctr" horzOverflow="overflow"/>
                </a:tc>
                <a:tc>
                  <a:txBody>
                    <a:bodyPr/>
                    <a:lstStyle/>
                    <a:p>
                      <a:pPr defTabSz="914400"/>
                      <a:r>
                        <a:rPr sz="1800">
                          <a:sym typeface="Helvetica Light"/>
                        </a:rPr>
                        <a:t>denied employment</a:t>
                      </a:r>
                    </a:p>
                  </a:txBody>
                  <a:tcPr marL="35719" marR="35719" marT="35719" marB="35719" anchor="ctr" horzOverflow="overflow"/>
                </a:tc>
                <a:extLst>
                  <a:ext uri="{0D108BD9-81ED-4DB2-BD59-A6C34878D82A}">
                    <a16:rowId xmlns:a16="http://schemas.microsoft.com/office/drawing/2014/main" val="10001"/>
                  </a:ext>
                </a:extLst>
              </a:tr>
              <a:tr h="601397">
                <a:tc>
                  <a:txBody>
                    <a:bodyPr/>
                    <a:lstStyle/>
                    <a:p>
                      <a:pPr defTabSz="914400"/>
                      <a:r>
                        <a:rPr sz="1800">
                          <a:sym typeface="Helvetica Light"/>
                        </a:rPr>
                        <a:t>accepted to school</a:t>
                      </a:r>
                    </a:p>
                  </a:txBody>
                  <a:tcPr marL="35719" marR="35719" marT="35719" marB="35719" anchor="ctr" horzOverflow="overflow"/>
                </a:tc>
                <a:tc>
                  <a:txBody>
                    <a:bodyPr/>
                    <a:lstStyle/>
                    <a:p>
                      <a:pPr defTabSz="914400"/>
                      <a:r>
                        <a:rPr sz="1800">
                          <a:sym typeface="Helvetica Light"/>
                        </a:rPr>
                        <a:t>rejected from school</a:t>
                      </a:r>
                    </a:p>
                  </a:txBody>
                  <a:tcPr marL="35719" marR="35719" marT="35719" marB="35719" anchor="ctr" horzOverflow="overflow"/>
                </a:tc>
                <a:extLst>
                  <a:ext uri="{0D108BD9-81ED-4DB2-BD59-A6C34878D82A}">
                    <a16:rowId xmlns:a16="http://schemas.microsoft.com/office/drawing/2014/main" val="10002"/>
                  </a:ext>
                </a:extLst>
              </a:tr>
              <a:tr h="601397">
                <a:tc>
                  <a:txBody>
                    <a:bodyPr/>
                    <a:lstStyle/>
                    <a:p>
                      <a:pPr defTabSz="914400"/>
                      <a:r>
                        <a:rPr sz="1800">
                          <a:sym typeface="Helvetica Light"/>
                        </a:rPr>
                        <a:t>offered a loan</a:t>
                      </a:r>
                    </a:p>
                  </a:txBody>
                  <a:tcPr marL="35719" marR="35719" marT="35719" marB="35719" anchor="ctr" horzOverflow="overflow"/>
                </a:tc>
                <a:tc>
                  <a:txBody>
                    <a:bodyPr/>
                    <a:lstStyle/>
                    <a:p>
                      <a:pPr defTabSz="914400"/>
                      <a:r>
                        <a:rPr sz="1800">
                          <a:sym typeface="Helvetica Light"/>
                        </a:rPr>
                        <a:t>denied a loan</a:t>
                      </a:r>
                    </a:p>
                  </a:txBody>
                  <a:tcPr marL="35719" marR="35719" marT="35719" marB="35719" anchor="ctr" horzOverflow="overflow"/>
                </a:tc>
                <a:extLst>
                  <a:ext uri="{0D108BD9-81ED-4DB2-BD59-A6C34878D82A}">
                    <a16:rowId xmlns:a16="http://schemas.microsoft.com/office/drawing/2014/main" val="10003"/>
                  </a:ext>
                </a:extLst>
              </a:tr>
              <a:tr h="601397">
                <a:tc>
                  <a:txBody>
                    <a:bodyPr/>
                    <a:lstStyle/>
                    <a:p>
                      <a:pPr defTabSz="914400"/>
                      <a:r>
                        <a:rPr sz="1800">
                          <a:sym typeface="Helvetica Light"/>
                        </a:rPr>
                        <a:t>offered a discount</a:t>
                      </a:r>
                    </a:p>
                  </a:txBody>
                  <a:tcPr marL="35719" marR="35719" marT="35719" marB="35719" anchor="ctr" horzOverflow="overflow"/>
                </a:tc>
                <a:tc>
                  <a:txBody>
                    <a:bodyPr/>
                    <a:lstStyle/>
                    <a:p>
                      <a:pPr defTabSz="914400"/>
                      <a:r>
                        <a:rPr sz="1800">
                          <a:sym typeface="Helvetica Light"/>
                        </a:rPr>
                        <a:t>not offered a discount</a:t>
                      </a:r>
                    </a:p>
                  </a:txBody>
                  <a:tcPr marL="35719" marR="35719" marT="35719" marB="35719" anchor="ctr" horzOverflow="overflow"/>
                </a:tc>
                <a:extLst>
                  <a:ext uri="{0D108BD9-81ED-4DB2-BD59-A6C34878D82A}">
                    <a16:rowId xmlns:a16="http://schemas.microsoft.com/office/drawing/2014/main" val="10004"/>
                  </a:ext>
                </a:extLst>
              </a:tr>
            </a:tbl>
          </a:graphicData>
        </a:graphic>
      </p:graphicFrame>
      <p:sp>
        <p:nvSpPr>
          <p:cNvPr id="456" name="Shape 456"/>
          <p:cNvSpPr/>
          <p:nvPr/>
        </p:nvSpPr>
        <p:spPr>
          <a:xfrm>
            <a:off x="150503" y="1372622"/>
            <a:ext cx="8842995" cy="7861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300">
                <a:latin typeface="Helvetica Light"/>
                <a:ea typeface="Helvetica Light"/>
                <a:cs typeface="Helvetica Light"/>
                <a:sym typeface="Helvetica Light"/>
              </a:defRPr>
            </a:pPr>
            <a:r>
              <a:rPr sz="2320" dirty="0"/>
              <a:t>Consider a </a:t>
            </a:r>
            <a:r>
              <a:rPr sz="2320" b="1" dirty="0">
                <a:solidFill>
                  <a:schemeClr val="accent1">
                    <a:hueOff val="47394"/>
                    <a:satOff val="-25753"/>
                    <a:lumOff val="-7544"/>
                  </a:schemeClr>
                </a:solidFill>
                <a:latin typeface="+mj-lt"/>
                <a:ea typeface="+mj-ea"/>
                <a:cs typeface="+mj-cs"/>
                <a:sym typeface="Helvetica"/>
              </a:rPr>
              <a:t>vendor</a:t>
            </a:r>
            <a:r>
              <a:rPr sz="2320" dirty="0"/>
              <a:t> assigning positive or negative </a:t>
            </a:r>
          </a:p>
          <a:p>
            <a:pPr>
              <a:defRPr sz="3300">
                <a:latin typeface="Helvetica Light"/>
                <a:ea typeface="Helvetica Light"/>
                <a:cs typeface="Helvetica Light"/>
                <a:sym typeface="Helvetica Light"/>
              </a:defRPr>
            </a:pPr>
            <a:r>
              <a:rPr sz="2320" b="1" dirty="0">
                <a:solidFill>
                  <a:schemeClr val="accent1">
                    <a:hueOff val="47394"/>
                    <a:satOff val="-25753"/>
                    <a:lumOff val="-7544"/>
                  </a:schemeClr>
                </a:solidFill>
                <a:latin typeface="+mj-lt"/>
                <a:ea typeface="+mj-ea"/>
                <a:cs typeface="+mj-cs"/>
                <a:sym typeface="Helvetica"/>
              </a:rPr>
              <a:t>outcomes</a:t>
            </a:r>
            <a:r>
              <a:rPr sz="2320" dirty="0"/>
              <a:t> to individuals.</a:t>
            </a:r>
          </a:p>
        </p:txBody>
      </p:sp>
    </p:spTree>
    <p:extLst>
      <p:ext uri="{BB962C8B-B14F-4D97-AF65-F5344CB8AC3E}">
        <p14:creationId xmlns:p14="http://schemas.microsoft.com/office/powerpoint/2010/main" val="127035410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
        <p:nvSpPr>
          <p:cNvPr id="458" name="Shape 458"/>
          <p:cNvSpPr>
            <a:spLocks noGrp="1"/>
          </p:cNvSpPr>
          <p:nvPr>
            <p:ph type="title" idx="4294967295"/>
          </p:nvPr>
        </p:nvSpPr>
        <p:spPr>
          <a:xfrm>
            <a:off x="0" y="33338"/>
            <a:ext cx="9159875" cy="785812"/>
          </a:xfrm>
          <a:prstGeom prst="rect">
            <a:avLst/>
          </a:prstGeom>
        </p:spPr>
        <p:txBody>
          <a:bodyPr/>
          <a:lstStyle/>
          <a:p>
            <a:r>
              <a:rPr lang="en-US" sz="3200" dirty="0"/>
              <a:t>Problem setup (2</a:t>
            </a:r>
            <a:r>
              <a:rPr lang="en-US" sz="3200"/>
              <a:t>): </a:t>
            </a:r>
            <a:r>
              <a:rPr sz="3200"/>
              <a:t>Assigning </a:t>
            </a:r>
            <a:r>
              <a:rPr sz="3200" dirty="0"/>
              <a:t>outcomes to populations</a:t>
            </a:r>
          </a:p>
        </p:txBody>
      </p:sp>
      <p:sp>
        <p:nvSpPr>
          <p:cNvPr id="460" name="Shape 460"/>
          <p:cNvSpPr/>
          <p:nvPr/>
        </p:nvSpPr>
        <p:spPr>
          <a:xfrm>
            <a:off x="475139" y="1171758"/>
            <a:ext cx="7028014" cy="80797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400">
                <a:latin typeface="Helvetica Light"/>
                <a:ea typeface="Helvetica Light"/>
                <a:cs typeface="Helvetica Light"/>
                <a:sym typeface="Helvetica Light"/>
              </a:defRPr>
            </a:pPr>
            <a:r>
              <a:rPr sz="2391" b="1">
                <a:solidFill>
                  <a:schemeClr val="accent1">
                    <a:hueOff val="47394"/>
                    <a:satOff val="-25753"/>
                    <a:lumOff val="-7544"/>
                  </a:schemeClr>
                </a:solidFill>
                <a:latin typeface="+mj-lt"/>
                <a:ea typeface="+mj-ea"/>
                <a:cs typeface="+mj-cs"/>
                <a:sym typeface="Helvetica"/>
              </a:rPr>
              <a:t>Fairness</a:t>
            </a:r>
            <a:r>
              <a:rPr sz="2391"/>
              <a:t> is concerned with how outcomes are assigned to a population</a:t>
            </a:r>
          </a:p>
        </p:txBody>
      </p:sp>
      <p:sp>
        <p:nvSpPr>
          <p:cNvPr id="461" name="Shape 461"/>
          <p:cNvSpPr/>
          <p:nvPr/>
        </p:nvSpPr>
        <p:spPr>
          <a:xfrm>
            <a:off x="1225404" y="4985987"/>
            <a:ext cx="1609416"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lvl1pPr>
          </a:lstStyle>
          <a:p>
            <a:r>
              <a:rPr sz="2531"/>
              <a:t>Population</a:t>
            </a:r>
          </a:p>
        </p:txBody>
      </p:sp>
      <p:grpSp>
        <p:nvGrpSpPr>
          <p:cNvPr id="473" name="Group 473"/>
          <p:cNvGrpSpPr/>
          <p:nvPr/>
        </p:nvGrpSpPr>
        <p:grpSpPr>
          <a:xfrm>
            <a:off x="533468" y="2766428"/>
            <a:ext cx="2983526" cy="2125266"/>
            <a:chOff x="0" y="0"/>
            <a:chExt cx="4243236" cy="3022600"/>
          </a:xfrm>
        </p:grpSpPr>
        <p:sp>
          <p:nvSpPr>
            <p:cNvPr id="462" name="Shape 462"/>
            <p:cNvSpPr/>
            <p:nvPr/>
          </p:nvSpPr>
          <p:spPr>
            <a:xfrm>
              <a:off x="0" y="0"/>
              <a:ext cx="4243236" cy="3022600"/>
            </a:xfrm>
            <a:prstGeom prst="rect">
              <a:avLst/>
            </a:prstGeom>
            <a:solidFill>
              <a:srgbClr val="FFFFFF"/>
            </a:solidFill>
            <a:ln w="25400" cap="flat">
              <a:solidFill>
                <a:srgbClr val="85888D"/>
              </a:solidFill>
              <a:prstDash val="solid"/>
              <a:miter lim="400000"/>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63" name="Shape 463"/>
            <p:cNvSpPr/>
            <p:nvPr/>
          </p:nvSpPr>
          <p:spPr>
            <a:xfrm>
              <a:off x="400823" y="141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4" name="Shape 464"/>
            <p:cNvSpPr/>
            <p:nvPr/>
          </p:nvSpPr>
          <p:spPr>
            <a:xfrm>
              <a:off x="1166566" y="522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5" name="Shape 465"/>
            <p:cNvSpPr/>
            <p:nvPr/>
          </p:nvSpPr>
          <p:spPr>
            <a:xfrm>
              <a:off x="527824" y="1183051"/>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6" name="Shape 466"/>
            <p:cNvSpPr/>
            <p:nvPr/>
          </p:nvSpPr>
          <p:spPr>
            <a:xfrm>
              <a:off x="3463794" y="1593677"/>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7" name="Shape 467"/>
            <p:cNvSpPr/>
            <p:nvPr/>
          </p:nvSpPr>
          <p:spPr>
            <a:xfrm>
              <a:off x="1885799" y="2199877"/>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8" name="Shape 468"/>
            <p:cNvSpPr/>
            <p:nvPr/>
          </p:nvSpPr>
          <p:spPr>
            <a:xfrm>
              <a:off x="2698050" y="649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9" name="Shape 469"/>
            <p:cNvSpPr/>
            <p:nvPr/>
          </p:nvSpPr>
          <p:spPr>
            <a:xfrm>
              <a:off x="908823" y="1869730"/>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0" name="Shape 470"/>
            <p:cNvSpPr/>
            <p:nvPr/>
          </p:nvSpPr>
          <p:spPr>
            <a:xfrm>
              <a:off x="2129810" y="1183051"/>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1" name="Shape 471"/>
            <p:cNvSpPr/>
            <p:nvPr/>
          </p:nvSpPr>
          <p:spPr>
            <a:xfrm>
              <a:off x="1932307" y="141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2" name="Shape 472"/>
            <p:cNvSpPr/>
            <p:nvPr/>
          </p:nvSpPr>
          <p:spPr>
            <a:xfrm>
              <a:off x="3463794" y="141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grpSp>
      <p:sp>
        <p:nvSpPr>
          <p:cNvPr id="474" name="Shape 474"/>
          <p:cNvSpPr/>
          <p:nvPr/>
        </p:nvSpPr>
        <p:spPr>
          <a:xfrm>
            <a:off x="4140536" y="3382577"/>
            <a:ext cx="892969" cy="892969"/>
          </a:xfrm>
          <a:prstGeom prst="rightArrow">
            <a:avLst>
              <a:gd name="adj1" fmla="val 32000"/>
              <a:gd name="adj2" fmla="val 64000"/>
            </a:avLst>
          </a:prstGeom>
          <a:blipFill>
            <a:blip r:embed="rId2"/>
          </a:blipFill>
          <a:ln w="12700">
            <a:miter lim="400000"/>
          </a:ln>
        </p:spPr>
        <p:txBody>
          <a:bodyPr lIns="35719" tIns="35719" rIns="35719" bIns="35719" anchor="ctr"/>
          <a:lstStyle/>
          <a:p>
            <a:pPr>
              <a:defRPr sz="2400">
                <a:solidFill>
                  <a:srgbClr val="FFFFFF"/>
                </a:solidFill>
                <a:latin typeface="Helvetica Light"/>
                <a:ea typeface="Helvetica Light"/>
                <a:cs typeface="Helvetica Light"/>
                <a:sym typeface="Helvetica Light"/>
              </a:defRPr>
            </a:pPr>
            <a:endParaRPr sz="1687"/>
          </a:p>
        </p:txBody>
      </p:sp>
      <p:grpSp>
        <p:nvGrpSpPr>
          <p:cNvPr id="486" name="Group 486"/>
          <p:cNvGrpSpPr/>
          <p:nvPr/>
        </p:nvGrpSpPr>
        <p:grpSpPr>
          <a:xfrm>
            <a:off x="5516439" y="2766428"/>
            <a:ext cx="2983527" cy="2125266"/>
            <a:chOff x="0" y="0"/>
            <a:chExt cx="4243236" cy="3022600"/>
          </a:xfrm>
        </p:grpSpPr>
        <p:sp>
          <p:nvSpPr>
            <p:cNvPr id="475" name="Shape 475"/>
            <p:cNvSpPr/>
            <p:nvPr/>
          </p:nvSpPr>
          <p:spPr>
            <a:xfrm>
              <a:off x="0" y="0"/>
              <a:ext cx="4243236" cy="3022600"/>
            </a:xfrm>
            <a:prstGeom prst="rect">
              <a:avLst/>
            </a:prstGeom>
            <a:solidFill>
              <a:srgbClr val="FFFFFF"/>
            </a:solidFill>
            <a:ln w="25400" cap="flat">
              <a:solidFill>
                <a:srgbClr val="85888D"/>
              </a:solidFill>
              <a:prstDash val="solid"/>
              <a:miter lim="400000"/>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76" name="Shape 476"/>
            <p:cNvSpPr/>
            <p:nvPr/>
          </p:nvSpPr>
          <p:spPr>
            <a:xfrm>
              <a:off x="400823" y="141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7" name="Shape 477"/>
            <p:cNvSpPr/>
            <p:nvPr/>
          </p:nvSpPr>
          <p:spPr>
            <a:xfrm>
              <a:off x="1166566" y="522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8" name="Shape 478"/>
            <p:cNvSpPr/>
            <p:nvPr/>
          </p:nvSpPr>
          <p:spPr>
            <a:xfrm>
              <a:off x="527823" y="1183051"/>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9" name="Shape 479"/>
            <p:cNvSpPr/>
            <p:nvPr/>
          </p:nvSpPr>
          <p:spPr>
            <a:xfrm>
              <a:off x="3463795" y="1593677"/>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0" name="Shape 480"/>
            <p:cNvSpPr/>
            <p:nvPr/>
          </p:nvSpPr>
          <p:spPr>
            <a:xfrm>
              <a:off x="1885800" y="2199877"/>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1" name="Shape 481"/>
            <p:cNvSpPr/>
            <p:nvPr/>
          </p:nvSpPr>
          <p:spPr>
            <a:xfrm>
              <a:off x="2698049" y="649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2" name="Shape 482"/>
            <p:cNvSpPr/>
            <p:nvPr/>
          </p:nvSpPr>
          <p:spPr>
            <a:xfrm>
              <a:off x="908824" y="1869730"/>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3" name="Shape 483"/>
            <p:cNvSpPr/>
            <p:nvPr/>
          </p:nvSpPr>
          <p:spPr>
            <a:xfrm>
              <a:off x="2129811" y="1183051"/>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4" name="Shape 484"/>
            <p:cNvSpPr/>
            <p:nvPr/>
          </p:nvSpPr>
          <p:spPr>
            <a:xfrm>
              <a:off x="1932308" y="141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5" name="Shape 485"/>
            <p:cNvSpPr/>
            <p:nvPr/>
          </p:nvSpPr>
          <p:spPr>
            <a:xfrm>
              <a:off x="3463795" y="141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grpSp>
      <p:sp>
        <p:nvSpPr>
          <p:cNvPr id="487" name="Shape 487"/>
          <p:cNvSpPr/>
          <p:nvPr/>
        </p:nvSpPr>
        <p:spPr>
          <a:xfrm>
            <a:off x="5775940" y="286609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b="1">
                <a:solidFill>
                  <a:schemeClr val="accent1">
                    <a:hueOff val="47394"/>
                    <a:satOff val="-25753"/>
                    <a:lumOff val="-7544"/>
                  </a:schemeClr>
                </a:solidFill>
              </a:defRPr>
            </a:lvl1pPr>
          </a:lstStyle>
          <a:p>
            <a:r>
              <a:rPr sz="2531" dirty="0">
                <a:solidFill>
                  <a:srgbClr val="00B050"/>
                </a:solidFill>
              </a:rPr>
              <a:t>⊕</a:t>
            </a:r>
          </a:p>
        </p:txBody>
      </p:sp>
      <p:sp>
        <p:nvSpPr>
          <p:cNvPr id="488" name="Shape 488"/>
          <p:cNvSpPr/>
          <p:nvPr/>
        </p:nvSpPr>
        <p:spPr>
          <a:xfrm>
            <a:off x="7900753" y="392569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89" name="Shape 489"/>
          <p:cNvSpPr/>
          <p:nvPr/>
        </p:nvSpPr>
        <p:spPr>
          <a:xfrm>
            <a:off x="6851705" y="295539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90" name="Shape 490"/>
          <p:cNvSpPr/>
          <p:nvPr/>
        </p:nvSpPr>
        <p:spPr>
          <a:xfrm>
            <a:off x="6993035" y="368263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91" name="Shape 491"/>
          <p:cNvSpPr/>
          <p:nvPr/>
        </p:nvSpPr>
        <p:spPr>
          <a:xfrm>
            <a:off x="7927470" y="290779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2" name="Shape 492"/>
          <p:cNvSpPr/>
          <p:nvPr/>
        </p:nvSpPr>
        <p:spPr>
          <a:xfrm>
            <a:off x="5853320" y="359826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493" name="Shape 493"/>
          <p:cNvSpPr/>
          <p:nvPr/>
        </p:nvSpPr>
        <p:spPr>
          <a:xfrm>
            <a:off x="6310370" y="321225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4" name="Shape 494"/>
          <p:cNvSpPr/>
          <p:nvPr/>
        </p:nvSpPr>
        <p:spPr>
          <a:xfrm>
            <a:off x="7386134" y="329239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5" name="Shape 495"/>
          <p:cNvSpPr/>
          <p:nvPr/>
        </p:nvSpPr>
        <p:spPr>
          <a:xfrm>
            <a:off x="6830392" y="4383084"/>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6" name="Shape 496"/>
          <p:cNvSpPr/>
          <p:nvPr/>
        </p:nvSpPr>
        <p:spPr>
          <a:xfrm>
            <a:off x="6114905" y="413050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497" name="Shape 497"/>
          <p:cNvSpPr/>
          <p:nvPr/>
        </p:nvSpPr>
        <p:spPr>
          <a:xfrm>
            <a:off x="6047876" y="4985987"/>
            <a:ext cx="1931619"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lvl1pPr>
          </a:lstStyle>
          <a:p>
            <a:r>
              <a:rPr sz="2531"/>
              <a:t>Assignments</a:t>
            </a:r>
          </a:p>
        </p:txBody>
      </p:sp>
      <p:grpSp>
        <p:nvGrpSpPr>
          <p:cNvPr id="500" name="Group 500"/>
          <p:cNvGrpSpPr/>
          <p:nvPr/>
        </p:nvGrpSpPr>
        <p:grpSpPr>
          <a:xfrm>
            <a:off x="4070307" y="4543055"/>
            <a:ext cx="2034211" cy="1544107"/>
            <a:chOff x="0" y="-1"/>
            <a:chExt cx="2893098" cy="2196062"/>
          </a:xfrm>
        </p:grpSpPr>
        <p:sp>
          <p:nvSpPr>
            <p:cNvPr id="498" name="Shape 498"/>
            <p:cNvSpPr/>
            <p:nvPr/>
          </p:nvSpPr>
          <p:spPr>
            <a:xfrm flipV="1">
              <a:off x="1482649" y="-1"/>
              <a:ext cx="1261939" cy="118398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99" name="Shape 499"/>
            <p:cNvSpPr/>
            <p:nvPr/>
          </p:nvSpPr>
          <p:spPr>
            <a:xfrm>
              <a:off x="0" y="1305561"/>
              <a:ext cx="2893098" cy="8905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defRPr b="1">
                  <a:solidFill>
                    <a:schemeClr val="accent5"/>
                  </a:solidFill>
                </a:defRPr>
              </a:pPr>
              <a:r>
                <a:t>Individual with</a:t>
              </a:r>
            </a:p>
            <a:p>
              <a:pPr>
                <a:defRPr b="1">
                  <a:solidFill>
                    <a:schemeClr val="accent5"/>
                  </a:solidFill>
                </a:defRPr>
              </a:pPr>
              <a:r>
                <a:t>negative outcome</a:t>
              </a:r>
            </a:p>
          </p:txBody>
        </p:sp>
      </p:grpSp>
      <p:grpSp>
        <p:nvGrpSpPr>
          <p:cNvPr id="503" name="Group 503"/>
          <p:cNvGrpSpPr/>
          <p:nvPr/>
        </p:nvGrpSpPr>
        <p:grpSpPr>
          <a:xfrm>
            <a:off x="7086600" y="4346772"/>
            <a:ext cx="1970091" cy="1901628"/>
            <a:chOff x="-1" y="0"/>
            <a:chExt cx="2801906" cy="2559582"/>
          </a:xfrm>
        </p:grpSpPr>
        <p:sp>
          <p:nvSpPr>
            <p:cNvPr id="501" name="Shape 501"/>
            <p:cNvSpPr/>
            <p:nvPr/>
          </p:nvSpPr>
          <p:spPr>
            <a:xfrm flipH="1" flipV="1">
              <a:off x="1338826" y="0"/>
              <a:ext cx="183573" cy="17818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502" name="Shape 502"/>
            <p:cNvSpPr/>
            <p:nvPr/>
          </p:nvSpPr>
          <p:spPr>
            <a:xfrm>
              <a:off x="-1" y="1669083"/>
              <a:ext cx="2801906" cy="890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defRPr b="1">
                  <a:solidFill>
                    <a:schemeClr val="accent1">
                      <a:hueOff val="47394"/>
                      <a:satOff val="-25753"/>
                      <a:lumOff val="-7544"/>
                    </a:schemeClr>
                  </a:solidFill>
                </a:defRPr>
              </a:pPr>
              <a:r>
                <a:t>Individual with</a:t>
              </a:r>
            </a:p>
            <a:p>
              <a:pPr>
                <a:defRPr b="1">
                  <a:solidFill>
                    <a:schemeClr val="accent1">
                      <a:hueOff val="47394"/>
                      <a:satOff val="-25753"/>
                      <a:lumOff val="-7544"/>
                    </a:schemeClr>
                  </a:solidFill>
                </a:defRPr>
              </a:pPr>
              <a:r>
                <a:t>positive outcome</a:t>
              </a:r>
            </a:p>
          </p:txBody>
        </p:sp>
      </p:grpSp>
      <p:grpSp>
        <p:nvGrpSpPr>
          <p:cNvPr id="506" name="Group 506"/>
          <p:cNvGrpSpPr/>
          <p:nvPr/>
        </p:nvGrpSpPr>
        <p:grpSpPr>
          <a:xfrm>
            <a:off x="5472737" y="1849267"/>
            <a:ext cx="3070930" cy="792723"/>
            <a:chOff x="0" y="-4989"/>
            <a:chExt cx="4367544" cy="1127427"/>
          </a:xfrm>
        </p:grpSpPr>
        <p:sp>
          <p:nvSpPr>
            <p:cNvPr id="504" name="Shape 504"/>
            <p:cNvSpPr/>
            <p:nvPr/>
          </p:nvSpPr>
          <p:spPr>
            <a:xfrm>
              <a:off x="0" y="513891"/>
              <a:ext cx="4367544" cy="608547"/>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2400">
                  <a:solidFill>
                    <a:srgbClr val="FFFFFF"/>
                  </a:solidFill>
                  <a:latin typeface="Helvetica Light"/>
                  <a:ea typeface="Helvetica Light"/>
                  <a:cs typeface="Helvetica Light"/>
                  <a:sym typeface="Helvetica Light"/>
                </a:defRPr>
              </a:lvl1pPr>
            </a:lstStyle>
            <a:p>
              <a:r>
                <a:rPr sz="1687"/>
                <a:t>40% of the population</a:t>
              </a:r>
            </a:p>
          </p:txBody>
        </p:sp>
        <p:sp>
          <p:nvSpPr>
            <p:cNvPr id="505" name="Shape 505"/>
            <p:cNvSpPr/>
            <p:nvPr/>
          </p:nvSpPr>
          <p:spPr>
            <a:xfrm>
              <a:off x="0" y="-4989"/>
              <a:ext cx="4367544" cy="5179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defRPr sz="2700" b="1"/>
              </a:lvl1pPr>
            </a:lstStyle>
            <a:p>
              <a:r>
                <a:rPr sz="1898"/>
                <a:t>positive outcomes</a:t>
              </a:r>
            </a:p>
          </p:txBody>
        </p:sp>
      </p:grpSp>
    </p:spTree>
    <p:extLst>
      <p:ext uri="{BB962C8B-B14F-4D97-AF65-F5344CB8AC3E}">
        <p14:creationId xmlns:p14="http://schemas.microsoft.com/office/powerpoint/2010/main" val="559091489"/>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0" animBg="1" advAuto="0"/>
      <p:bldP spid="503" grpId="0" animBg="1" advAuto="0"/>
      <p:bldP spid="506"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
        <p:nvSpPr>
          <p:cNvPr id="508" name="Shape 508"/>
          <p:cNvSpPr>
            <a:spLocks noGrp="1"/>
          </p:cNvSpPr>
          <p:nvPr>
            <p:ph type="title" idx="4294967295"/>
          </p:nvPr>
        </p:nvSpPr>
        <p:spPr>
          <a:xfrm>
            <a:off x="304800" y="33338"/>
            <a:ext cx="8855075" cy="785812"/>
          </a:xfrm>
          <a:prstGeom prst="rect">
            <a:avLst/>
          </a:prstGeom>
        </p:spPr>
        <p:txBody>
          <a:bodyPr/>
          <a:lstStyle/>
          <a:p>
            <a:pPr algn="l"/>
            <a:r>
              <a:rPr sz="3600"/>
              <a:t>Sub-populations may be treated differently</a:t>
            </a:r>
          </a:p>
        </p:txBody>
      </p:sp>
      <p:sp>
        <p:nvSpPr>
          <p:cNvPr id="510" name="Shape 510"/>
          <p:cNvSpPr/>
          <p:nvPr/>
        </p:nvSpPr>
        <p:spPr>
          <a:xfrm>
            <a:off x="1246006" y="1079666"/>
            <a:ext cx="7028013" cy="80797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400">
                <a:latin typeface="Helvetica Light"/>
                <a:ea typeface="Helvetica Light"/>
                <a:cs typeface="Helvetica Light"/>
                <a:sym typeface="Helvetica Light"/>
              </a:defRPr>
            </a:pPr>
            <a:r>
              <a:rPr sz="2391" b="1">
                <a:solidFill>
                  <a:schemeClr val="accent1">
                    <a:hueOff val="47394"/>
                    <a:satOff val="-25753"/>
                    <a:lumOff val="-7544"/>
                  </a:schemeClr>
                </a:solidFill>
                <a:latin typeface="+mj-lt"/>
                <a:ea typeface="+mj-ea"/>
                <a:cs typeface="+mj-cs"/>
                <a:sym typeface="Helvetica"/>
              </a:rPr>
              <a:t>Sub-population</a:t>
            </a:r>
            <a:r>
              <a:rPr sz="2391"/>
              <a:t>: those with red hair</a:t>
            </a:r>
          </a:p>
          <a:p>
            <a:pPr>
              <a:defRPr sz="3400">
                <a:latin typeface="Helvetica Light"/>
                <a:ea typeface="Helvetica Light"/>
                <a:cs typeface="Helvetica Light"/>
                <a:sym typeface="Helvetica Light"/>
              </a:defRPr>
            </a:pPr>
            <a:r>
              <a:rPr sz="2391"/>
              <a:t>(under the same assignment of outcomes)</a:t>
            </a:r>
          </a:p>
        </p:txBody>
      </p:sp>
      <p:graphicFrame>
        <p:nvGraphicFramePr>
          <p:cNvPr id="511" name="Table 511"/>
          <p:cNvGraphicFramePr/>
          <p:nvPr>
            <p:extLst>
              <p:ext uri="{D42A27DB-BD31-4B8C-83A1-F6EECF244321}">
                <p14:modId xmlns:p14="http://schemas.microsoft.com/office/powerpoint/2010/main" val="1152834814"/>
              </p:ext>
            </p:extLst>
          </p:nvPr>
        </p:nvGraphicFramePr>
        <p:xfrm>
          <a:off x="1471616" y="2979875"/>
          <a:ext cx="4340363" cy="2234470"/>
        </p:xfrm>
        <a:graphic>
          <a:graphicData uri="http://schemas.openxmlformats.org/drawingml/2006/table">
            <a:tbl>
              <a:tblPr firstCol="1"/>
              <a:tblGrid>
                <a:gridCol w="658896">
                  <a:extLst>
                    <a:ext uri="{9D8B030D-6E8A-4147-A177-3AD203B41FA5}">
                      <a16:colId xmlns:a16="http://schemas.microsoft.com/office/drawing/2014/main" val="20000"/>
                    </a:ext>
                  </a:extLst>
                </a:gridCol>
                <a:gridCol w="584122">
                  <a:extLst>
                    <a:ext uri="{9D8B030D-6E8A-4147-A177-3AD203B41FA5}">
                      <a16:colId xmlns:a16="http://schemas.microsoft.com/office/drawing/2014/main" val="20001"/>
                    </a:ext>
                  </a:extLst>
                </a:gridCol>
                <a:gridCol w="2012254">
                  <a:extLst>
                    <a:ext uri="{9D8B030D-6E8A-4147-A177-3AD203B41FA5}">
                      <a16:colId xmlns:a16="http://schemas.microsoft.com/office/drawing/2014/main" val="20002"/>
                    </a:ext>
                  </a:extLst>
                </a:gridCol>
                <a:gridCol w="1085091">
                  <a:extLst>
                    <a:ext uri="{9D8B030D-6E8A-4147-A177-3AD203B41FA5}">
                      <a16:colId xmlns:a16="http://schemas.microsoft.com/office/drawing/2014/main" val="20003"/>
                    </a:ext>
                  </a:extLst>
                </a:gridCol>
              </a:tblGrid>
              <a:tr h="1117235">
                <a:tc rowSpan="2">
                  <a:txBody>
                    <a:bodyPr/>
                    <a:lstStyle/>
                    <a:p>
                      <a:pPr defTabSz="914400">
                        <a:defRPr b="0">
                          <a:solidFill>
                            <a:srgbClr val="000000"/>
                          </a:solidFill>
                        </a:defRPr>
                      </a:pPr>
                      <a:r>
                        <a:rPr sz="1800" b="1">
                          <a:solidFill>
                            <a:srgbClr val="FFFFFF"/>
                          </a:solidFill>
                        </a:rPr>
                        <a:t>hair color</a:t>
                      </a:r>
                    </a:p>
                  </a:txBody>
                  <a:tcPr marL="35719" marR="35719" marT="35719" marB="35719" anchor="ctr" horzOverflow="overflow">
                    <a:lnR w="12700">
                      <a:solidFill>
                        <a:srgbClr val="3797C6"/>
                      </a:solidFill>
                      <a:miter lim="400000"/>
                    </a:lnR>
                    <a:solidFill>
                      <a:srgbClr val="A6AAA9"/>
                    </a:solidFill>
                  </a:tcPr>
                </a:tc>
                <a:tc>
                  <a:txBody>
                    <a:bodyPr/>
                    <a:lstStyle/>
                    <a:p>
                      <a:pPr defTabSz="914400"/>
                      <a:r>
                        <a:rPr sz="1800" b="1">
                          <a:solidFill>
                            <a:schemeClr val="accent5"/>
                          </a:solidFill>
                          <a:latin typeface="+mj-lt"/>
                          <a:ea typeface="+mj-ea"/>
                          <a:cs typeface="+mj-cs"/>
                        </a:rPr>
                        <a:t>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17235">
                <a:tc vMerge="1">
                  <a:txBody>
                    <a:bodyPr/>
                    <a:lstStyle/>
                    <a:p>
                      <a:endParaRPr lang="en-US"/>
                    </a:p>
                  </a:txBody>
                  <a:tcPr/>
                </a:tc>
                <a:tc>
                  <a:txBody>
                    <a:bodyPr/>
                    <a:lstStyle/>
                    <a:p>
                      <a:pPr defTabSz="914400"/>
                      <a:r>
                        <a:rPr sz="1800" b="1" dirty="0">
                          <a:latin typeface="+mj-lt"/>
                          <a:ea typeface="+mj-ea"/>
                          <a:cs typeface="+mj-cs"/>
                        </a:rPr>
                        <a:t>not
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512" name="Shape 512"/>
          <p:cNvSpPr/>
          <p:nvPr/>
        </p:nvSpPr>
        <p:spPr>
          <a:xfrm>
            <a:off x="2989868" y="3113054"/>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13" name="Shape 513"/>
          <p:cNvSpPr/>
          <p:nvPr/>
        </p:nvSpPr>
        <p:spPr>
          <a:xfrm>
            <a:off x="5141398" y="315474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14" name="Shape 514"/>
          <p:cNvSpPr/>
          <p:nvPr/>
        </p:nvSpPr>
        <p:spPr>
          <a:xfrm>
            <a:off x="3524297" y="345921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15" name="Shape 515"/>
          <p:cNvSpPr/>
          <p:nvPr/>
        </p:nvSpPr>
        <p:spPr>
          <a:xfrm>
            <a:off x="4871361" y="3539352"/>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16" name="Shape 516"/>
          <p:cNvSpPr/>
          <p:nvPr/>
        </p:nvSpPr>
        <p:spPr>
          <a:xfrm>
            <a:off x="5184270" y="447898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17" name="Shape 517"/>
          <p:cNvSpPr/>
          <p:nvPr/>
        </p:nvSpPr>
        <p:spPr>
          <a:xfrm>
            <a:off x="4276552" y="423593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18" name="Shape 518"/>
          <p:cNvSpPr/>
          <p:nvPr/>
        </p:nvSpPr>
        <p:spPr>
          <a:xfrm>
            <a:off x="3136837" y="415155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19" name="Shape 519"/>
          <p:cNvSpPr/>
          <p:nvPr/>
        </p:nvSpPr>
        <p:spPr>
          <a:xfrm>
            <a:off x="4452408" y="468380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20" name="Shape 520"/>
          <p:cNvSpPr/>
          <p:nvPr/>
        </p:nvSpPr>
        <p:spPr>
          <a:xfrm>
            <a:off x="4065634" y="3253602"/>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21" name="Shape 521"/>
          <p:cNvSpPr/>
          <p:nvPr/>
        </p:nvSpPr>
        <p:spPr>
          <a:xfrm>
            <a:off x="3527751" y="447898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22" name="Shape 522"/>
          <p:cNvSpPr/>
          <p:nvPr/>
        </p:nvSpPr>
        <p:spPr>
          <a:xfrm>
            <a:off x="2762098" y="2411810"/>
            <a:ext cx="3070930" cy="42788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lvl1pPr>
              <a:defRPr sz="2400">
                <a:solidFill>
                  <a:srgbClr val="FFFFFF"/>
                </a:solidFill>
                <a:latin typeface="Helvetica Light"/>
                <a:ea typeface="Helvetica Light"/>
                <a:cs typeface="Helvetica Light"/>
                <a:sym typeface="Helvetica Light"/>
              </a:defRPr>
            </a:lvl1pPr>
          </a:lstStyle>
          <a:p>
            <a:r>
              <a:rPr sz="1687"/>
              <a:t>40% of the whole population</a:t>
            </a:r>
          </a:p>
        </p:txBody>
      </p:sp>
      <p:sp>
        <p:nvSpPr>
          <p:cNvPr id="523" name="Shape 523"/>
          <p:cNvSpPr/>
          <p:nvPr/>
        </p:nvSpPr>
        <p:spPr>
          <a:xfrm>
            <a:off x="5909225" y="2976476"/>
            <a:ext cx="1688864"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20%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24" name="Shape 524"/>
          <p:cNvSpPr/>
          <p:nvPr/>
        </p:nvSpPr>
        <p:spPr>
          <a:xfrm>
            <a:off x="5909225" y="4121423"/>
            <a:ext cx="1688864"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60% </a:t>
            </a:r>
          </a:p>
          <a:p>
            <a:pPr algn="ctr">
              <a:defRPr sz="2400">
                <a:solidFill>
                  <a:srgbClr val="FFFFFF"/>
                </a:solidFill>
                <a:latin typeface="Helvetica Light"/>
                <a:ea typeface="Helvetica Light"/>
                <a:cs typeface="Helvetica Light"/>
                <a:sym typeface="Helvetica Light"/>
              </a:defRPr>
            </a:pPr>
            <a:r>
              <a:rPr sz="1687" dirty="0"/>
              <a:t>of not red </a:t>
            </a:r>
          </a:p>
          <a:p>
            <a:pPr algn="ctr">
              <a:defRPr sz="2400">
                <a:solidFill>
                  <a:srgbClr val="FFFFFF"/>
                </a:solidFill>
                <a:latin typeface="Helvetica Light"/>
                <a:ea typeface="Helvetica Light"/>
                <a:cs typeface="Helvetica Light"/>
                <a:sym typeface="Helvetica Light"/>
              </a:defRPr>
            </a:pPr>
            <a:r>
              <a:rPr sz="1687" dirty="0"/>
              <a:t>haired</a:t>
            </a:r>
          </a:p>
        </p:txBody>
      </p:sp>
      <p:sp>
        <p:nvSpPr>
          <p:cNvPr id="525" name="Shape 525"/>
          <p:cNvSpPr/>
          <p:nvPr/>
        </p:nvSpPr>
        <p:spPr>
          <a:xfrm>
            <a:off x="6144094" y="2258666"/>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a:t>
            </a:r>
          </a:p>
          <a:p>
            <a:pPr>
              <a:defRPr sz="2700" b="1"/>
            </a:pPr>
            <a:r>
              <a:rPr sz="1898"/>
              <a:t>outcomes</a:t>
            </a:r>
          </a:p>
        </p:txBody>
      </p:sp>
      <p:grpSp>
        <p:nvGrpSpPr>
          <p:cNvPr id="529" name="Group 529"/>
          <p:cNvGrpSpPr/>
          <p:nvPr/>
        </p:nvGrpSpPr>
        <p:grpSpPr>
          <a:xfrm>
            <a:off x="7531438" y="3091702"/>
            <a:ext cx="1509147" cy="1861229"/>
            <a:chOff x="0" y="-6267"/>
            <a:chExt cx="2146340" cy="2647080"/>
          </a:xfrm>
        </p:grpSpPr>
        <p:sp>
          <p:nvSpPr>
            <p:cNvPr id="526" name="Shape 526"/>
            <p:cNvSpPr/>
            <p:nvPr/>
          </p:nvSpPr>
          <p:spPr>
            <a:xfrm>
              <a:off x="411535" y="1615166"/>
              <a:ext cx="1285823" cy="10256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lgn="l">
                <a:defRPr sz="2000" b="1">
                  <a:solidFill>
                    <a:schemeClr val="accent5"/>
                  </a:solidFill>
                </a:defRPr>
              </a:pPr>
              <a:r>
                <a:rPr sz="1406"/>
                <a:t>statistical</a:t>
              </a:r>
            </a:p>
            <a:p>
              <a:pPr algn="l">
                <a:defRPr sz="2000" b="1">
                  <a:solidFill>
                    <a:schemeClr val="accent5"/>
                  </a:solidFill>
                </a:defRPr>
              </a:pPr>
              <a:r>
                <a:rPr sz="1406"/>
                <a:t>parity</a:t>
              </a:r>
            </a:p>
            <a:p>
              <a:pPr algn="l">
                <a:defRPr sz="2000" b="1">
                  <a:solidFill>
                    <a:schemeClr val="accent5"/>
                  </a:solidFill>
                </a:defRPr>
              </a:pPr>
              <a:r>
                <a:rPr sz="1406"/>
                <a:t>fails</a:t>
              </a:r>
            </a:p>
          </p:txBody>
        </p:sp>
        <p:sp>
          <p:nvSpPr>
            <p:cNvPr id="527" name="Shape 527"/>
            <p:cNvSpPr/>
            <p:nvPr/>
          </p:nvSpPr>
          <p:spPr>
            <a:xfrm>
              <a:off x="0" y="656759"/>
              <a:ext cx="499282" cy="15337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9300">
                  <a:latin typeface="Helvetica Light"/>
                  <a:ea typeface="Helvetica Light"/>
                  <a:cs typeface="Helvetica Light"/>
                  <a:sym typeface="Helvetica Light"/>
                </a:defRPr>
              </a:lvl1pPr>
            </a:lstStyle>
            <a:p>
              <a:r>
                <a:rPr sz="6539"/>
                <a:t>}</a:t>
              </a:r>
            </a:p>
          </p:txBody>
        </p:sp>
        <p:sp>
          <p:nvSpPr>
            <p:cNvPr id="528" name="Shape 528"/>
            <p:cNvSpPr/>
            <p:nvPr/>
          </p:nvSpPr>
          <p:spPr>
            <a:xfrm>
              <a:off x="399994" y="-6267"/>
              <a:ext cx="1746346" cy="13333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lgn="l">
                <a:defRPr sz="2000" b="1"/>
              </a:pPr>
              <a:r>
                <a:rPr sz="1406"/>
                <a:t>disparate</a:t>
              </a:r>
            </a:p>
            <a:p>
              <a:pPr algn="l">
                <a:defRPr sz="2000" b="1"/>
              </a:pPr>
              <a:r>
                <a:rPr sz="1406"/>
                <a:t>impact </a:t>
              </a:r>
            </a:p>
            <a:p>
              <a:pPr algn="l">
                <a:defRPr sz="2000" b="1"/>
              </a:pPr>
              <a:r>
                <a:rPr sz="1406"/>
                <a:t>on red-haired</a:t>
              </a:r>
            </a:p>
            <a:p>
              <a:pPr algn="l">
                <a:defRPr sz="2000" b="1"/>
              </a:pPr>
              <a:r>
                <a:rPr sz="1406"/>
                <a:t>people</a:t>
              </a:r>
            </a:p>
          </p:txBody>
        </p:sp>
      </p:grpSp>
    </p:spTree>
    <p:extLst>
      <p:ext uri="{BB962C8B-B14F-4D97-AF65-F5344CB8AC3E}">
        <p14:creationId xmlns:p14="http://schemas.microsoft.com/office/powerpoint/2010/main" val="140969999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533" name="Shape 533"/>
          <p:cNvSpPr>
            <a:spLocks noGrp="1"/>
          </p:cNvSpPr>
          <p:nvPr>
            <p:ph type="title" idx="4294967295"/>
          </p:nvPr>
        </p:nvSpPr>
        <p:spPr>
          <a:xfrm>
            <a:off x="533400" y="97277"/>
            <a:ext cx="7467600" cy="785812"/>
          </a:xfrm>
          <a:prstGeom prst="rect">
            <a:avLst/>
          </a:prstGeom>
        </p:spPr>
        <p:txBody>
          <a:bodyPr/>
          <a:lstStyle/>
          <a:p>
            <a:pPr algn="l"/>
            <a:r>
              <a:rPr lang="en-US" sz="3200" dirty="0"/>
              <a:t>One idea: </a:t>
            </a:r>
            <a:r>
              <a:rPr sz="3200" dirty="0"/>
              <a:t>Enforc</a:t>
            </a:r>
            <a:r>
              <a:rPr lang="en-US" sz="3200" dirty="0"/>
              <a:t>e</a:t>
            </a:r>
            <a:r>
              <a:rPr sz="3200" dirty="0"/>
              <a:t> statistical parity</a:t>
            </a:r>
          </a:p>
        </p:txBody>
      </p:sp>
      <p:graphicFrame>
        <p:nvGraphicFramePr>
          <p:cNvPr id="536" name="Table 536"/>
          <p:cNvGraphicFramePr/>
          <p:nvPr>
            <p:extLst>
              <p:ext uri="{D42A27DB-BD31-4B8C-83A1-F6EECF244321}">
                <p14:modId xmlns:p14="http://schemas.microsoft.com/office/powerpoint/2010/main" val="981516642"/>
              </p:ext>
            </p:extLst>
          </p:nvPr>
        </p:nvGraphicFramePr>
        <p:xfrm>
          <a:off x="1490398" y="2975373"/>
          <a:ext cx="4340363" cy="2234470"/>
        </p:xfrm>
        <a:graphic>
          <a:graphicData uri="http://schemas.openxmlformats.org/drawingml/2006/table">
            <a:tbl>
              <a:tblPr firstCol="1"/>
              <a:tblGrid>
                <a:gridCol w="658896">
                  <a:extLst>
                    <a:ext uri="{9D8B030D-6E8A-4147-A177-3AD203B41FA5}">
                      <a16:colId xmlns:a16="http://schemas.microsoft.com/office/drawing/2014/main" val="20000"/>
                    </a:ext>
                  </a:extLst>
                </a:gridCol>
                <a:gridCol w="584122">
                  <a:extLst>
                    <a:ext uri="{9D8B030D-6E8A-4147-A177-3AD203B41FA5}">
                      <a16:colId xmlns:a16="http://schemas.microsoft.com/office/drawing/2014/main" val="20001"/>
                    </a:ext>
                  </a:extLst>
                </a:gridCol>
                <a:gridCol w="2012254">
                  <a:extLst>
                    <a:ext uri="{9D8B030D-6E8A-4147-A177-3AD203B41FA5}">
                      <a16:colId xmlns:a16="http://schemas.microsoft.com/office/drawing/2014/main" val="20002"/>
                    </a:ext>
                  </a:extLst>
                </a:gridCol>
                <a:gridCol w="1085091">
                  <a:extLst>
                    <a:ext uri="{9D8B030D-6E8A-4147-A177-3AD203B41FA5}">
                      <a16:colId xmlns:a16="http://schemas.microsoft.com/office/drawing/2014/main" val="20003"/>
                    </a:ext>
                  </a:extLst>
                </a:gridCol>
              </a:tblGrid>
              <a:tr h="1117235">
                <a:tc rowSpan="2">
                  <a:txBody>
                    <a:bodyPr/>
                    <a:lstStyle/>
                    <a:p>
                      <a:pPr algn="ctr" defTabSz="914400">
                        <a:defRPr b="0">
                          <a:solidFill>
                            <a:srgbClr val="000000"/>
                          </a:solidFill>
                        </a:defRPr>
                      </a:pPr>
                      <a:r>
                        <a:rPr sz="1800" b="1" dirty="0">
                          <a:solidFill>
                            <a:srgbClr val="FFFFFF"/>
                          </a:solidFill>
                        </a:rPr>
                        <a:t>hair color</a:t>
                      </a:r>
                    </a:p>
                  </a:txBody>
                  <a:tcPr marL="35719" marR="35719" marT="35719" marB="35719" anchor="ctr" horzOverflow="overflow">
                    <a:lnR w="12700">
                      <a:solidFill>
                        <a:srgbClr val="3797C6"/>
                      </a:solidFill>
                      <a:miter lim="400000"/>
                    </a:lnR>
                    <a:solidFill>
                      <a:srgbClr val="A6AAA9"/>
                    </a:solidFill>
                  </a:tcPr>
                </a:tc>
                <a:tc>
                  <a:txBody>
                    <a:bodyPr/>
                    <a:lstStyle/>
                    <a:p>
                      <a:pPr algn="ctr" defTabSz="914400"/>
                      <a:r>
                        <a:rPr sz="1800" b="1" dirty="0">
                          <a:solidFill>
                            <a:schemeClr val="accent5"/>
                          </a:solidFill>
                          <a:latin typeface="+mj-lt"/>
                          <a:ea typeface="+mj-ea"/>
                          <a:cs typeface="+mj-cs"/>
                        </a:rPr>
                        <a:t>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17235">
                <a:tc vMerge="1">
                  <a:txBody>
                    <a:bodyPr/>
                    <a:lstStyle/>
                    <a:p>
                      <a:endParaRPr lang="en-US"/>
                    </a:p>
                  </a:txBody>
                  <a:tcPr/>
                </a:tc>
                <a:tc>
                  <a:txBody>
                    <a:bodyPr/>
                    <a:lstStyle/>
                    <a:p>
                      <a:pPr algn="ctr" defTabSz="914400"/>
                      <a:r>
                        <a:rPr sz="1800" b="1" dirty="0">
                          <a:latin typeface="+mj-lt"/>
                          <a:ea typeface="+mj-ea"/>
                          <a:cs typeface="+mj-cs"/>
                        </a:rPr>
                        <a:t>not
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537" name="Shape 537"/>
          <p:cNvSpPr/>
          <p:nvPr/>
        </p:nvSpPr>
        <p:spPr>
          <a:xfrm>
            <a:off x="3008649" y="310855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38" name="Shape 538"/>
          <p:cNvSpPr/>
          <p:nvPr/>
        </p:nvSpPr>
        <p:spPr>
          <a:xfrm>
            <a:off x="5160179" y="315024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39" name="Shape 539"/>
          <p:cNvSpPr/>
          <p:nvPr/>
        </p:nvSpPr>
        <p:spPr>
          <a:xfrm>
            <a:off x="3543078" y="345470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40" name="Shape 540"/>
          <p:cNvSpPr/>
          <p:nvPr/>
        </p:nvSpPr>
        <p:spPr>
          <a:xfrm>
            <a:off x="5203050" y="447448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41" name="Shape 541"/>
          <p:cNvSpPr/>
          <p:nvPr/>
        </p:nvSpPr>
        <p:spPr>
          <a:xfrm>
            <a:off x="4295333" y="362780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42" name="Shape 542"/>
          <p:cNvSpPr/>
          <p:nvPr/>
        </p:nvSpPr>
        <p:spPr>
          <a:xfrm>
            <a:off x="3155618" y="4147054"/>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43" name="Shape 543"/>
          <p:cNvSpPr/>
          <p:nvPr/>
        </p:nvSpPr>
        <p:spPr>
          <a:xfrm>
            <a:off x="4471189" y="4679302"/>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44" name="Shape 544"/>
          <p:cNvSpPr/>
          <p:nvPr/>
        </p:nvSpPr>
        <p:spPr>
          <a:xfrm>
            <a:off x="4080960" y="3106302"/>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45" name="Shape 545"/>
          <p:cNvSpPr/>
          <p:nvPr/>
        </p:nvSpPr>
        <p:spPr>
          <a:xfrm>
            <a:off x="3546531" y="447448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46" name="Shape 546"/>
          <p:cNvSpPr/>
          <p:nvPr/>
        </p:nvSpPr>
        <p:spPr>
          <a:xfrm>
            <a:off x="2780879" y="2407308"/>
            <a:ext cx="3070930" cy="42788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lvl1pPr>
              <a:defRPr sz="2400">
                <a:solidFill>
                  <a:srgbClr val="FFFFFF"/>
                </a:solidFill>
                <a:latin typeface="Helvetica Light"/>
                <a:ea typeface="Helvetica Light"/>
                <a:cs typeface="Helvetica Light"/>
                <a:sym typeface="Helvetica Light"/>
              </a:defRPr>
            </a:lvl1pPr>
          </a:lstStyle>
          <a:p>
            <a:r>
              <a:rPr sz="1687"/>
              <a:t>40% of the whole population</a:t>
            </a:r>
          </a:p>
        </p:txBody>
      </p:sp>
      <p:sp>
        <p:nvSpPr>
          <p:cNvPr id="547" name="Shape 547"/>
          <p:cNvSpPr/>
          <p:nvPr/>
        </p:nvSpPr>
        <p:spPr>
          <a:xfrm>
            <a:off x="5928006" y="2971974"/>
            <a:ext cx="1688865"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40%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48" name="Shape 548"/>
          <p:cNvSpPr/>
          <p:nvPr/>
        </p:nvSpPr>
        <p:spPr>
          <a:xfrm>
            <a:off x="5928006" y="4116921"/>
            <a:ext cx="1688865"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40% </a:t>
            </a:r>
          </a:p>
          <a:p>
            <a:pPr algn="ctr">
              <a:defRPr sz="2400">
                <a:solidFill>
                  <a:srgbClr val="FFFFFF"/>
                </a:solidFill>
                <a:latin typeface="Helvetica Light"/>
                <a:ea typeface="Helvetica Light"/>
                <a:cs typeface="Helvetica Light"/>
                <a:sym typeface="Helvetica Light"/>
              </a:defRPr>
            </a:pPr>
            <a:r>
              <a:rPr sz="1687" dirty="0"/>
              <a:t>of not red </a:t>
            </a:r>
          </a:p>
          <a:p>
            <a:pPr algn="ctr">
              <a:defRPr sz="2400">
                <a:solidFill>
                  <a:srgbClr val="FFFFFF"/>
                </a:solidFill>
                <a:latin typeface="Helvetica Light"/>
                <a:ea typeface="Helvetica Light"/>
                <a:cs typeface="Helvetica Light"/>
                <a:sym typeface="Helvetica Light"/>
              </a:defRPr>
            </a:pPr>
            <a:r>
              <a:rPr sz="1687" dirty="0"/>
              <a:t>haired</a:t>
            </a:r>
          </a:p>
        </p:txBody>
      </p:sp>
      <p:sp>
        <p:nvSpPr>
          <p:cNvPr id="549" name="Shape 549"/>
          <p:cNvSpPr/>
          <p:nvPr/>
        </p:nvSpPr>
        <p:spPr>
          <a:xfrm>
            <a:off x="6162875" y="2254164"/>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550" name="Shape 550"/>
          <p:cNvSpPr/>
          <p:nvPr/>
        </p:nvSpPr>
        <p:spPr>
          <a:xfrm>
            <a:off x="4291880" y="4147054"/>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54" name="Shape 554"/>
          <p:cNvSpPr/>
          <p:nvPr/>
        </p:nvSpPr>
        <p:spPr>
          <a:xfrm>
            <a:off x="718413" y="1076023"/>
            <a:ext cx="6870500" cy="930161"/>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sz="1687" dirty="0"/>
              <a:t>Statistical parity </a:t>
            </a:r>
            <a:r>
              <a:rPr sz="1687" dirty="0">
                <a:latin typeface="Helvetica Light"/>
                <a:ea typeface="Helvetica Light"/>
                <a:cs typeface="Helvetica Light"/>
                <a:sym typeface="Helvetica Light"/>
              </a:rPr>
              <a:t>(aka</a:t>
            </a:r>
            <a:r>
              <a:rPr sz="1687" dirty="0"/>
              <a:t> group fairness</a:t>
            </a:r>
            <a:r>
              <a:rPr sz="1687" dirty="0">
                <a:latin typeface="Helvetica Light"/>
                <a:ea typeface="Helvetica Light"/>
                <a:cs typeface="Helvetica Light"/>
                <a:sym typeface="Helvetica Light"/>
              </a:rPr>
              <a:t>)</a:t>
            </a:r>
            <a:r>
              <a:rPr sz="1687" dirty="0"/>
              <a:t> </a:t>
            </a:r>
          </a:p>
          <a:p>
            <a:pPr>
              <a:defRPr sz="2400">
                <a:latin typeface="Helvetica Light"/>
                <a:ea typeface="Helvetica Light"/>
                <a:cs typeface="Helvetica Light"/>
                <a:sym typeface="Helvetica Light"/>
              </a:defRPr>
            </a:pPr>
            <a:r>
              <a:rPr sz="1687" dirty="0"/>
              <a:t>demographics of the individuals receiving any outcome are the same as demographics of the underlying population</a:t>
            </a:r>
          </a:p>
        </p:txBody>
      </p:sp>
      <p:sp>
        <p:nvSpPr>
          <p:cNvPr id="20" name="Shape 554">
            <a:extLst>
              <a:ext uri="{FF2B5EF4-FFF2-40B4-BE49-F238E27FC236}">
                <a16:creationId xmlns:a16="http://schemas.microsoft.com/office/drawing/2014/main" id="{732AF1C0-3A4C-C54D-BAD9-799A94789554}"/>
              </a:ext>
            </a:extLst>
          </p:cNvPr>
          <p:cNvSpPr/>
          <p:nvPr/>
        </p:nvSpPr>
        <p:spPr>
          <a:xfrm>
            <a:off x="645710" y="5494263"/>
            <a:ext cx="6870500" cy="1104955"/>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lang="en-US" sz="1687" dirty="0"/>
              <a:t>US Law in many jurisdictions: 80% rule</a:t>
            </a:r>
          </a:p>
          <a:p>
            <a:pPr>
              <a:defRPr sz="2400" b="1"/>
            </a:pPr>
            <a:r>
              <a:rPr lang="en-US" sz="1687" dirty="0">
                <a:latin typeface="Helvetica Light"/>
              </a:rPr>
              <a:t>The rate of positive outcomes for a protected group must be now less than 80% of the rate of positive outcomes for the majority group.  (Not equal, but “close”)</a:t>
            </a:r>
            <a:endParaRPr sz="1687" dirty="0">
              <a:latin typeface="Helvetica Light"/>
            </a:endParaRPr>
          </a:p>
        </p:txBody>
      </p:sp>
    </p:spTree>
    <p:extLst>
      <p:ext uri="{BB962C8B-B14F-4D97-AF65-F5344CB8AC3E}">
        <p14:creationId xmlns:p14="http://schemas.microsoft.com/office/powerpoint/2010/main" val="146532660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
        <p:nvSpPr>
          <p:cNvPr id="558" name="Shape 558"/>
          <p:cNvSpPr>
            <a:spLocks noGrp="1"/>
          </p:cNvSpPr>
          <p:nvPr>
            <p:ph type="title" idx="4294967295"/>
          </p:nvPr>
        </p:nvSpPr>
        <p:spPr>
          <a:xfrm>
            <a:off x="0" y="33338"/>
            <a:ext cx="9159875" cy="785812"/>
          </a:xfrm>
          <a:prstGeom prst="rect">
            <a:avLst/>
          </a:prstGeom>
        </p:spPr>
        <p:txBody>
          <a:bodyPr/>
          <a:lstStyle/>
          <a:p>
            <a:r>
              <a:t>Redundant encoding</a:t>
            </a:r>
          </a:p>
        </p:txBody>
      </p:sp>
      <p:graphicFrame>
        <p:nvGraphicFramePr>
          <p:cNvPr id="560" name="Table 560"/>
          <p:cNvGraphicFramePr/>
          <p:nvPr>
            <p:extLst>
              <p:ext uri="{D42A27DB-BD31-4B8C-83A1-F6EECF244321}">
                <p14:modId xmlns:p14="http://schemas.microsoft.com/office/powerpoint/2010/main" val="485104828"/>
              </p:ext>
            </p:extLst>
          </p:nvPr>
        </p:nvGraphicFramePr>
        <p:xfrm>
          <a:off x="1235867" y="2007383"/>
          <a:ext cx="4723780" cy="2939728"/>
        </p:xfrm>
        <a:graphic>
          <a:graphicData uri="http://schemas.openxmlformats.org/drawingml/2006/table">
            <a:tbl>
              <a:tblPr firstCol="1"/>
              <a:tblGrid>
                <a:gridCol w="717102">
                  <a:extLst>
                    <a:ext uri="{9D8B030D-6E8A-4147-A177-3AD203B41FA5}">
                      <a16:colId xmlns:a16="http://schemas.microsoft.com/office/drawing/2014/main" val="20000"/>
                    </a:ext>
                  </a:extLst>
                </a:gridCol>
                <a:gridCol w="635721">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mpd="sng">
                      <a:noFill/>
                      <a:prstDash val="soli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hair length</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dirty="0">
                          <a:latin typeface="+mj-lt"/>
                          <a:ea typeface="+mj-ea"/>
                          <a:cs typeface="+mj-cs"/>
                        </a:rPr>
                        <a:t>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not 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b="0">
                          <a:solidFill>
                            <a:srgbClr val="000000"/>
                          </a:solidFill>
                        </a:defRPr>
                      </a:pPr>
                      <a:r>
                        <a:rPr sz="1800" b="1" dirty="0">
                          <a:solidFill>
                            <a:srgbClr val="FFFFFF"/>
                          </a:solidFill>
                        </a:rPr>
                        <a:t>hair color</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not
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561" name="Shape 561"/>
          <p:cNvSpPr/>
          <p:nvPr/>
        </p:nvSpPr>
        <p:spPr>
          <a:xfrm>
            <a:off x="3206286" y="3246447"/>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62" name="Shape 562"/>
          <p:cNvSpPr/>
          <p:nvPr/>
        </p:nvSpPr>
        <p:spPr>
          <a:xfrm>
            <a:off x="5143503" y="294198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3" name="Shape 563"/>
          <p:cNvSpPr/>
          <p:nvPr/>
        </p:nvSpPr>
        <p:spPr>
          <a:xfrm>
            <a:off x="5143503"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4" name="Shape 564"/>
          <p:cNvSpPr/>
          <p:nvPr/>
        </p:nvSpPr>
        <p:spPr>
          <a:xfrm>
            <a:off x="4602167"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5" name="Shape 565"/>
          <p:cNvSpPr/>
          <p:nvPr/>
        </p:nvSpPr>
        <p:spPr>
          <a:xfrm>
            <a:off x="2982169"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66" name="Shape 566"/>
          <p:cNvSpPr/>
          <p:nvPr/>
        </p:nvSpPr>
        <p:spPr>
          <a:xfrm>
            <a:off x="2982169"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67" name="Shape 567"/>
          <p:cNvSpPr/>
          <p:nvPr/>
        </p:nvSpPr>
        <p:spPr>
          <a:xfrm>
            <a:off x="4872835"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8" name="Shape 568"/>
          <p:cNvSpPr/>
          <p:nvPr/>
        </p:nvSpPr>
        <p:spPr>
          <a:xfrm>
            <a:off x="4454514"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9" name="Shape 569"/>
          <p:cNvSpPr/>
          <p:nvPr/>
        </p:nvSpPr>
        <p:spPr>
          <a:xfrm>
            <a:off x="4454514" y="290029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70" name="Shape 570"/>
          <p:cNvSpPr/>
          <p:nvPr/>
        </p:nvSpPr>
        <p:spPr>
          <a:xfrm>
            <a:off x="3533310"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71" name="Shape 571"/>
          <p:cNvSpPr/>
          <p:nvPr/>
        </p:nvSpPr>
        <p:spPr>
          <a:xfrm>
            <a:off x="6454137" y="2127548"/>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572" name="Shape 572"/>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20%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73" name="Shape 573"/>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60% </a:t>
            </a:r>
          </a:p>
          <a:p>
            <a:pPr algn="ctr">
              <a:defRPr sz="2400">
                <a:solidFill>
                  <a:srgbClr val="FFFFFF"/>
                </a:solidFill>
                <a:latin typeface="Helvetica Light"/>
                <a:ea typeface="Helvetica Light"/>
                <a:cs typeface="Helvetica Light"/>
                <a:sym typeface="Helvetica Light"/>
              </a:defRPr>
            </a:pPr>
            <a:r>
              <a:rPr sz="1687"/>
              <a:t>of not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74" name="Shape 574"/>
          <p:cNvSpPr/>
          <p:nvPr/>
        </p:nvSpPr>
        <p:spPr>
          <a:xfrm>
            <a:off x="472920" y="919103"/>
            <a:ext cx="7669478" cy="72128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000">
                <a:latin typeface="Helvetica Light"/>
                <a:ea typeface="Helvetica Light"/>
                <a:cs typeface="Helvetica Light"/>
                <a:sym typeface="Helvetica Light"/>
              </a:defRPr>
            </a:pPr>
            <a:r>
              <a:rPr sz="2109"/>
              <a:t>Now consider the assignments under both</a:t>
            </a:r>
          </a:p>
          <a:p>
            <a:pPr>
              <a:defRPr sz="3000">
                <a:latin typeface="Helvetica Light"/>
                <a:ea typeface="Helvetica Light"/>
                <a:cs typeface="Helvetica Light"/>
                <a:sym typeface="Helvetica Light"/>
              </a:defRPr>
            </a:pPr>
            <a:r>
              <a:rPr sz="2109"/>
              <a:t> </a:t>
            </a:r>
            <a:r>
              <a:rPr sz="2109" b="1">
                <a:solidFill>
                  <a:schemeClr val="accent1">
                    <a:hueOff val="47394"/>
                    <a:satOff val="-25753"/>
                    <a:lumOff val="-7544"/>
                  </a:schemeClr>
                </a:solidFill>
                <a:latin typeface="+mj-lt"/>
                <a:ea typeface="+mj-ea"/>
                <a:cs typeface="+mj-cs"/>
                <a:sym typeface="Helvetica"/>
              </a:rPr>
              <a:t>hair color</a:t>
            </a:r>
            <a:r>
              <a:rPr sz="2109"/>
              <a:t> (protected) and </a:t>
            </a:r>
            <a:r>
              <a:rPr sz="2109" b="1">
                <a:solidFill>
                  <a:schemeClr val="accent1">
                    <a:hueOff val="47394"/>
                    <a:satOff val="-25753"/>
                    <a:lumOff val="-7544"/>
                  </a:schemeClr>
                </a:solidFill>
                <a:latin typeface="+mj-lt"/>
                <a:ea typeface="+mj-ea"/>
                <a:cs typeface="+mj-cs"/>
                <a:sym typeface="Helvetica"/>
              </a:rPr>
              <a:t>hair length</a:t>
            </a:r>
            <a:r>
              <a:rPr sz="2109"/>
              <a:t> (innocuous)</a:t>
            </a:r>
          </a:p>
        </p:txBody>
      </p:sp>
      <p:sp>
        <p:nvSpPr>
          <p:cNvPr id="575" name="Shape 575"/>
          <p:cNvSpPr/>
          <p:nvPr/>
        </p:nvSpPr>
        <p:spPr>
          <a:xfrm>
            <a:off x="1243906" y="5034105"/>
            <a:ext cx="6656188" cy="930162"/>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sz="1687" dirty="0"/>
              <a:t>Deniability</a:t>
            </a:r>
          </a:p>
          <a:p>
            <a:pPr>
              <a:defRPr sz="2400">
                <a:latin typeface="Helvetica Light"/>
                <a:ea typeface="Helvetica Light"/>
                <a:cs typeface="Helvetica Light"/>
                <a:sym typeface="Helvetica Light"/>
              </a:defRPr>
            </a:pPr>
            <a:r>
              <a:rPr sz="1687" dirty="0"/>
              <a:t>The vendor has adversely impacted red-haired people, but </a:t>
            </a:r>
            <a:r>
              <a:rPr lang="en-US" sz="1687" dirty="0"/>
              <a:t>could </a:t>
            </a:r>
            <a:r>
              <a:rPr sz="1687" dirty="0"/>
              <a:t>claim that outcomes are assigned according to hair length. </a:t>
            </a:r>
          </a:p>
        </p:txBody>
      </p:sp>
    </p:spTree>
    <p:extLst>
      <p:ext uri="{BB962C8B-B14F-4D97-AF65-F5344CB8AC3E}">
        <p14:creationId xmlns:p14="http://schemas.microsoft.com/office/powerpoint/2010/main" val="11851145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579" name="Shape 579"/>
          <p:cNvSpPr>
            <a:spLocks noGrp="1"/>
          </p:cNvSpPr>
          <p:nvPr>
            <p:ph type="title" idx="4294967295"/>
          </p:nvPr>
        </p:nvSpPr>
        <p:spPr>
          <a:xfrm>
            <a:off x="0" y="33338"/>
            <a:ext cx="9159875" cy="785812"/>
          </a:xfrm>
          <a:prstGeom prst="rect">
            <a:avLst/>
          </a:prstGeom>
        </p:spPr>
        <p:txBody>
          <a:bodyPr/>
          <a:lstStyle/>
          <a:p>
            <a:r>
              <a:rPr dirty="0"/>
              <a:t>Blinding does not imply fairness</a:t>
            </a:r>
          </a:p>
        </p:txBody>
      </p:sp>
      <p:graphicFrame>
        <p:nvGraphicFramePr>
          <p:cNvPr id="581" name="Table 581"/>
          <p:cNvGraphicFramePr/>
          <p:nvPr>
            <p:extLst>
              <p:ext uri="{D42A27DB-BD31-4B8C-83A1-F6EECF244321}">
                <p14:modId xmlns:p14="http://schemas.microsoft.com/office/powerpoint/2010/main" val="1787584937"/>
              </p:ext>
            </p:extLst>
          </p:nvPr>
        </p:nvGraphicFramePr>
        <p:xfrm>
          <a:off x="1235867" y="2007383"/>
          <a:ext cx="4723780" cy="2939728"/>
        </p:xfrm>
        <a:graphic>
          <a:graphicData uri="http://schemas.openxmlformats.org/drawingml/2006/table">
            <a:tbl>
              <a:tblPr firstCol="1"/>
              <a:tblGrid>
                <a:gridCol w="717102">
                  <a:extLst>
                    <a:ext uri="{9D8B030D-6E8A-4147-A177-3AD203B41FA5}">
                      <a16:colId xmlns:a16="http://schemas.microsoft.com/office/drawing/2014/main" val="20000"/>
                    </a:ext>
                  </a:extLst>
                </a:gridCol>
                <a:gridCol w="635721">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dirty="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hair length</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dirty="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a:latin typeface="+mj-lt"/>
                          <a:ea typeface="+mj-ea"/>
                          <a:cs typeface="+mj-cs"/>
                        </a:rPr>
                        <a:t>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not 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b="0">
                          <a:solidFill>
                            <a:srgbClr val="000000"/>
                          </a:solidFill>
                        </a:defRPr>
                      </a:pPr>
                      <a:r>
                        <a:rPr sz="1800" b="1" dirty="0">
                          <a:solidFill>
                            <a:srgbClr val="FFFFFF"/>
                          </a:solidFill>
                        </a:rPr>
                        <a:t>hair color</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not
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582" name="Shape 582"/>
          <p:cNvSpPr/>
          <p:nvPr/>
        </p:nvSpPr>
        <p:spPr>
          <a:xfrm>
            <a:off x="3206286" y="3246447"/>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83" name="Shape 583"/>
          <p:cNvSpPr/>
          <p:nvPr/>
        </p:nvSpPr>
        <p:spPr>
          <a:xfrm>
            <a:off x="5143503" y="294198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4" name="Shape 584"/>
          <p:cNvSpPr/>
          <p:nvPr/>
        </p:nvSpPr>
        <p:spPr>
          <a:xfrm>
            <a:off x="5143503"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5" name="Shape 585"/>
          <p:cNvSpPr/>
          <p:nvPr/>
        </p:nvSpPr>
        <p:spPr>
          <a:xfrm>
            <a:off x="4602167"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6" name="Shape 586"/>
          <p:cNvSpPr/>
          <p:nvPr/>
        </p:nvSpPr>
        <p:spPr>
          <a:xfrm>
            <a:off x="2982169"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87" name="Shape 587"/>
          <p:cNvSpPr/>
          <p:nvPr/>
        </p:nvSpPr>
        <p:spPr>
          <a:xfrm>
            <a:off x="2982169"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88" name="Shape 588"/>
          <p:cNvSpPr/>
          <p:nvPr/>
        </p:nvSpPr>
        <p:spPr>
          <a:xfrm>
            <a:off x="4872835"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9" name="Shape 589"/>
          <p:cNvSpPr/>
          <p:nvPr/>
        </p:nvSpPr>
        <p:spPr>
          <a:xfrm>
            <a:off x="4454514"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90" name="Shape 590"/>
          <p:cNvSpPr/>
          <p:nvPr/>
        </p:nvSpPr>
        <p:spPr>
          <a:xfrm>
            <a:off x="4454514" y="290029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91" name="Shape 591"/>
          <p:cNvSpPr/>
          <p:nvPr/>
        </p:nvSpPr>
        <p:spPr>
          <a:xfrm>
            <a:off x="3533310"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92" name="Shape 592"/>
          <p:cNvSpPr/>
          <p:nvPr/>
        </p:nvSpPr>
        <p:spPr>
          <a:xfrm>
            <a:off x="6454137" y="2127548"/>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593" name="Shape 593"/>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20%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94" name="Shape 594"/>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60% </a:t>
            </a:r>
          </a:p>
          <a:p>
            <a:pPr algn="ctr">
              <a:defRPr sz="2400">
                <a:solidFill>
                  <a:srgbClr val="FFFFFF"/>
                </a:solidFill>
                <a:latin typeface="Helvetica Light"/>
                <a:ea typeface="Helvetica Light"/>
                <a:cs typeface="Helvetica Light"/>
                <a:sym typeface="Helvetica Light"/>
              </a:defRPr>
            </a:pPr>
            <a:r>
              <a:rPr sz="1687"/>
              <a:t>of not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95" name="Shape 595"/>
          <p:cNvSpPr/>
          <p:nvPr/>
        </p:nvSpPr>
        <p:spPr>
          <a:xfrm>
            <a:off x="472920" y="886659"/>
            <a:ext cx="7669478" cy="7861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300">
                <a:latin typeface="Helvetica Light"/>
                <a:ea typeface="Helvetica Light"/>
                <a:cs typeface="Helvetica Light"/>
                <a:sym typeface="Helvetica Light"/>
              </a:defRPr>
            </a:pPr>
            <a:r>
              <a:rPr sz="2320" dirty="0"/>
              <a:t>Removing </a:t>
            </a:r>
            <a:r>
              <a:rPr sz="2320" b="1" dirty="0">
                <a:solidFill>
                  <a:schemeClr val="accent1">
                    <a:hueOff val="47394"/>
                    <a:satOff val="-25753"/>
                    <a:lumOff val="-7544"/>
                  </a:schemeClr>
                </a:solidFill>
                <a:latin typeface="+mj-lt"/>
                <a:ea typeface="+mj-ea"/>
                <a:cs typeface="+mj-cs"/>
                <a:sym typeface="Helvetica"/>
              </a:rPr>
              <a:t>hair color</a:t>
            </a:r>
            <a:r>
              <a:rPr sz="2320" dirty="0"/>
              <a:t> from the vendor’s assignment process does not prevent </a:t>
            </a:r>
            <a:r>
              <a:rPr lang="en-US" sz="2320" dirty="0"/>
              <a:t>disparate impact</a:t>
            </a:r>
            <a:endParaRPr sz="2320" dirty="0"/>
          </a:p>
        </p:txBody>
      </p:sp>
      <p:sp>
        <p:nvSpPr>
          <p:cNvPr id="596" name="Shape 596"/>
          <p:cNvSpPr/>
          <p:nvPr/>
        </p:nvSpPr>
        <p:spPr>
          <a:xfrm>
            <a:off x="1063033" y="5225687"/>
            <a:ext cx="6870500" cy="930162"/>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sz="1687"/>
              <a:t>Assessing disparate impact</a:t>
            </a:r>
          </a:p>
          <a:p>
            <a:pPr>
              <a:defRPr sz="2400">
                <a:latin typeface="Helvetica Light"/>
                <a:ea typeface="Helvetica Light"/>
                <a:cs typeface="Helvetica Light"/>
                <a:sym typeface="Helvetica Light"/>
              </a:defRPr>
            </a:pPr>
            <a:r>
              <a:rPr sz="1687"/>
              <a:t>Discrimination is assessed by the </a:t>
            </a:r>
            <a:r>
              <a:rPr sz="1687" u="sng"/>
              <a:t>effect</a:t>
            </a:r>
            <a:r>
              <a:rPr sz="1687"/>
              <a:t> on the protected sub-population, not by the input or by the process that lead to the effect.</a:t>
            </a:r>
          </a:p>
        </p:txBody>
      </p:sp>
    </p:spTree>
    <p:extLst>
      <p:ext uri="{BB962C8B-B14F-4D97-AF65-F5344CB8AC3E}">
        <p14:creationId xmlns:p14="http://schemas.microsoft.com/office/powerpoint/2010/main" val="113556914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
        <p:nvSpPr>
          <p:cNvPr id="600" name="Shape 600"/>
          <p:cNvSpPr>
            <a:spLocks noGrp="1"/>
          </p:cNvSpPr>
          <p:nvPr>
            <p:ph type="title" idx="4294967295"/>
          </p:nvPr>
        </p:nvSpPr>
        <p:spPr>
          <a:xfrm>
            <a:off x="0" y="33338"/>
            <a:ext cx="9159875" cy="785812"/>
          </a:xfrm>
          <a:prstGeom prst="rect">
            <a:avLst/>
          </a:prstGeom>
        </p:spPr>
        <p:txBody>
          <a:bodyPr/>
          <a:lstStyle/>
          <a:p>
            <a:r>
              <a:t>Redundant encoding</a:t>
            </a:r>
          </a:p>
        </p:txBody>
      </p:sp>
      <p:graphicFrame>
        <p:nvGraphicFramePr>
          <p:cNvPr id="602" name="Table 602"/>
          <p:cNvGraphicFramePr/>
          <p:nvPr>
            <p:extLst>
              <p:ext uri="{D42A27DB-BD31-4B8C-83A1-F6EECF244321}">
                <p14:modId xmlns:p14="http://schemas.microsoft.com/office/powerpoint/2010/main" val="1127636274"/>
              </p:ext>
            </p:extLst>
          </p:nvPr>
        </p:nvGraphicFramePr>
        <p:xfrm>
          <a:off x="1235867" y="2007383"/>
          <a:ext cx="4723780" cy="2939728"/>
        </p:xfrm>
        <a:graphic>
          <a:graphicData uri="http://schemas.openxmlformats.org/drawingml/2006/table">
            <a:tbl>
              <a:tblPr firstCol="1"/>
              <a:tblGrid>
                <a:gridCol w="648838">
                  <a:extLst>
                    <a:ext uri="{9D8B030D-6E8A-4147-A177-3AD203B41FA5}">
                      <a16:colId xmlns:a16="http://schemas.microsoft.com/office/drawing/2014/main" val="20000"/>
                    </a:ext>
                  </a:extLst>
                </a:gridCol>
                <a:gridCol w="703985">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mpd="sng">
                      <a:noFill/>
                      <a:prstDash val="soli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zip code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dirty="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dirty="0">
                          <a:latin typeface="+mj-lt"/>
                          <a:ea typeface="+mj-ea"/>
                          <a:cs typeface="+mj-cs"/>
                        </a:rPr>
                        <a:t>10025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10027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b="0">
                          <a:solidFill>
                            <a:srgbClr val="000000"/>
                          </a:solidFill>
                        </a:defRPr>
                      </a:pPr>
                      <a:r>
                        <a:rPr sz="1800" b="1" dirty="0">
                          <a:solidFill>
                            <a:srgbClr val="FFFFFF"/>
                          </a:solidFill>
                        </a:rPr>
                        <a:t>race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black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white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603" name="Shape 603"/>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20% </a:t>
            </a:r>
          </a:p>
          <a:p>
            <a:pPr algn="ctr">
              <a:defRPr sz="2400">
                <a:solidFill>
                  <a:srgbClr val="FFFFFF"/>
                </a:solidFill>
                <a:latin typeface="Helvetica Light"/>
                <a:ea typeface="Helvetica Light"/>
                <a:cs typeface="Helvetica Light"/>
                <a:sym typeface="Helvetica Light"/>
              </a:defRPr>
            </a:pPr>
            <a:r>
              <a:rPr sz="1687" dirty="0"/>
              <a:t>of black </a:t>
            </a:r>
          </a:p>
        </p:txBody>
      </p:sp>
      <p:sp>
        <p:nvSpPr>
          <p:cNvPr id="604" name="Shape 604"/>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60% </a:t>
            </a:r>
          </a:p>
          <a:p>
            <a:pPr algn="ctr">
              <a:defRPr sz="2400">
                <a:solidFill>
                  <a:srgbClr val="FFFFFF"/>
                </a:solidFill>
                <a:latin typeface="Helvetica Light"/>
                <a:ea typeface="Helvetica Light"/>
                <a:cs typeface="Helvetica Light"/>
                <a:sym typeface="Helvetica Light"/>
              </a:defRPr>
            </a:pPr>
            <a:r>
              <a:rPr sz="1687"/>
              <a:t>of white</a:t>
            </a:r>
          </a:p>
        </p:txBody>
      </p:sp>
      <p:sp>
        <p:nvSpPr>
          <p:cNvPr id="605" name="Shape 605"/>
          <p:cNvSpPr/>
          <p:nvPr/>
        </p:nvSpPr>
        <p:spPr>
          <a:xfrm>
            <a:off x="315344" y="1008821"/>
            <a:ext cx="8513314" cy="74308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100">
                <a:latin typeface="Helvetica Light"/>
                <a:ea typeface="Helvetica Light"/>
                <a:cs typeface="Helvetica Light"/>
                <a:sym typeface="Helvetica Light"/>
              </a:defRPr>
            </a:pPr>
            <a:r>
              <a:rPr sz="2180"/>
              <a:t>Let’s replace hair color with </a:t>
            </a:r>
            <a:r>
              <a:rPr sz="2180" b="1">
                <a:solidFill>
                  <a:schemeClr val="accent1">
                    <a:hueOff val="47394"/>
                    <a:satOff val="-25753"/>
                    <a:lumOff val="-7544"/>
                  </a:schemeClr>
                </a:solidFill>
                <a:latin typeface="+mj-lt"/>
                <a:ea typeface="+mj-ea"/>
                <a:cs typeface="+mj-cs"/>
                <a:sym typeface="Helvetica"/>
              </a:rPr>
              <a:t>race</a:t>
            </a:r>
            <a:r>
              <a:rPr sz="2180"/>
              <a:t> (protected), </a:t>
            </a:r>
          </a:p>
          <a:p>
            <a:pPr>
              <a:defRPr sz="3100">
                <a:latin typeface="Helvetica Light"/>
                <a:ea typeface="Helvetica Light"/>
                <a:cs typeface="Helvetica Light"/>
                <a:sym typeface="Helvetica Light"/>
              </a:defRPr>
            </a:pPr>
            <a:r>
              <a:rPr sz="2180"/>
              <a:t>hair length with </a:t>
            </a:r>
            <a:r>
              <a:rPr sz="2180" b="1">
                <a:solidFill>
                  <a:schemeClr val="accent1">
                    <a:hueOff val="47394"/>
                    <a:satOff val="-25753"/>
                    <a:lumOff val="-7544"/>
                  </a:schemeClr>
                </a:solidFill>
                <a:latin typeface="+mj-lt"/>
                <a:ea typeface="+mj-ea"/>
                <a:cs typeface="+mj-cs"/>
                <a:sym typeface="Helvetica"/>
              </a:rPr>
              <a:t>zip code</a:t>
            </a:r>
            <a:r>
              <a:rPr sz="2180"/>
              <a:t> (innocuous)</a:t>
            </a:r>
          </a:p>
        </p:txBody>
      </p:sp>
      <p:sp>
        <p:nvSpPr>
          <p:cNvPr id="606" name="Shape 606"/>
          <p:cNvSpPr/>
          <p:nvPr/>
        </p:nvSpPr>
        <p:spPr>
          <a:xfrm>
            <a:off x="3206286" y="3246447"/>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607" name="Shape 607"/>
          <p:cNvSpPr/>
          <p:nvPr/>
        </p:nvSpPr>
        <p:spPr>
          <a:xfrm>
            <a:off x="5143503" y="294198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08" name="Shape 608"/>
          <p:cNvSpPr/>
          <p:nvPr/>
        </p:nvSpPr>
        <p:spPr>
          <a:xfrm>
            <a:off x="5143503"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09" name="Shape 609"/>
          <p:cNvSpPr/>
          <p:nvPr/>
        </p:nvSpPr>
        <p:spPr>
          <a:xfrm>
            <a:off x="4602167"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0" name="Shape 610"/>
          <p:cNvSpPr/>
          <p:nvPr/>
        </p:nvSpPr>
        <p:spPr>
          <a:xfrm>
            <a:off x="2982169"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11" name="Shape 611"/>
          <p:cNvSpPr/>
          <p:nvPr/>
        </p:nvSpPr>
        <p:spPr>
          <a:xfrm>
            <a:off x="2982169"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12" name="Shape 612"/>
          <p:cNvSpPr/>
          <p:nvPr/>
        </p:nvSpPr>
        <p:spPr>
          <a:xfrm>
            <a:off x="4872835"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3" name="Shape 613"/>
          <p:cNvSpPr/>
          <p:nvPr/>
        </p:nvSpPr>
        <p:spPr>
          <a:xfrm>
            <a:off x="4454514"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4" name="Shape 614"/>
          <p:cNvSpPr/>
          <p:nvPr/>
        </p:nvSpPr>
        <p:spPr>
          <a:xfrm>
            <a:off x="4454514" y="290029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5" name="Shape 615"/>
          <p:cNvSpPr/>
          <p:nvPr/>
        </p:nvSpPr>
        <p:spPr>
          <a:xfrm>
            <a:off x="3533310"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16" name="Shape 616"/>
          <p:cNvSpPr/>
          <p:nvPr/>
        </p:nvSpPr>
        <p:spPr>
          <a:xfrm>
            <a:off x="6454137" y="2127548"/>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a:t>
            </a:r>
          </a:p>
          <a:p>
            <a:pPr>
              <a:defRPr sz="2700" b="1"/>
            </a:pPr>
            <a:r>
              <a:rPr sz="1898"/>
              <a:t>outcomes</a:t>
            </a:r>
          </a:p>
        </p:txBody>
      </p:sp>
    </p:spTree>
    <p:extLst>
      <p:ext uri="{BB962C8B-B14F-4D97-AF65-F5344CB8AC3E}">
        <p14:creationId xmlns:p14="http://schemas.microsoft.com/office/powerpoint/2010/main" val="2478151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D2A3-7D28-724D-A9F8-39E0610A3EC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6DF84D8-50BD-FF43-9D41-8B2DFE16BDB2}"/>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3A738965-D11D-2F44-B3C4-EB7F178C1169}"/>
              </a:ext>
            </a:extLst>
          </p:cNvPr>
          <p:cNvSpPr>
            <a:spLocks noGrp="1"/>
          </p:cNvSpPr>
          <p:nvPr>
            <p:ph type="dt" sz="half" idx="10"/>
          </p:nvPr>
        </p:nvSpPr>
        <p:spPr/>
        <p:txBody>
          <a:bodyPr/>
          <a:lstStyle/>
          <a:p>
            <a:fld id="{46284D85-FEAC-6D4D-ADD9-3BD8F167427A}" type="datetime1">
              <a:rPr lang="en-US" smtClean="0"/>
              <a:t>7/14/19</a:t>
            </a:fld>
            <a:endParaRPr lang="en-US"/>
          </a:p>
        </p:txBody>
      </p:sp>
      <p:sp>
        <p:nvSpPr>
          <p:cNvPr id="5" name="Footer Placeholder 4">
            <a:extLst>
              <a:ext uri="{FF2B5EF4-FFF2-40B4-BE49-F238E27FC236}">
                <a16:creationId xmlns:a16="http://schemas.microsoft.com/office/drawing/2014/main" id="{A429BF5C-FB70-9841-9FD3-ACB95D06C965}"/>
              </a:ext>
            </a:extLst>
          </p:cNvPr>
          <p:cNvSpPr>
            <a:spLocks noGrp="1"/>
          </p:cNvSpPr>
          <p:nvPr>
            <p:ph type="ftr" sz="quarter" idx="11"/>
          </p:nvPr>
        </p:nvSpPr>
        <p:spPr/>
        <p:txBody>
          <a:bodyPr/>
          <a:lstStyle/>
          <a:p>
            <a:pPr>
              <a:defRPr/>
            </a:pPr>
            <a:r>
              <a:rPr lang="en-US"/>
              <a:t>Bill Howe, UW</a:t>
            </a:r>
          </a:p>
        </p:txBody>
      </p:sp>
      <p:sp>
        <p:nvSpPr>
          <p:cNvPr id="6" name="Slide Number Placeholder 5">
            <a:extLst>
              <a:ext uri="{FF2B5EF4-FFF2-40B4-BE49-F238E27FC236}">
                <a16:creationId xmlns:a16="http://schemas.microsoft.com/office/drawing/2014/main" id="{16C1B745-6C4B-7044-A2E1-F7BDF64D1D58}"/>
              </a:ext>
            </a:extLst>
          </p:cNvPr>
          <p:cNvSpPr>
            <a:spLocks noGrp="1"/>
          </p:cNvSpPr>
          <p:nvPr>
            <p:ph type="sldNum" sz="quarter" idx="12"/>
          </p:nvPr>
        </p:nvSpPr>
        <p:spPr/>
        <p:txBody>
          <a:bodyPr/>
          <a:lstStyle/>
          <a:p>
            <a:fld id="{692883AC-E72C-294B-86D2-A63D5043FD85}" type="slidenum">
              <a:rPr lang="en-US" smtClean="0"/>
              <a:pPr/>
              <a:t>19</a:t>
            </a:fld>
            <a:endParaRPr lang="en-US"/>
          </a:p>
        </p:txBody>
      </p:sp>
      <p:pic>
        <p:nvPicPr>
          <p:cNvPr id="8" name="slide.url=https://www.polleverywhere.com/multiple_choice_polls/7tEj79ppm35VaVefvuLVd">
            <a:extLst>
              <a:ext uri="{FF2B5EF4-FFF2-40B4-BE49-F238E27FC236}">
                <a16:creationId xmlns:a16="http://schemas.microsoft.com/office/drawing/2014/main" id="{5252A341-F2AE-B848-BE95-8954483842E7}"/>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564522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dirty="0"/>
          </a:p>
        </p:txBody>
      </p:sp>
      <p:sp>
        <p:nvSpPr>
          <p:cNvPr id="421" name="Shape 421"/>
          <p:cNvSpPr>
            <a:spLocks noGrp="1"/>
          </p:cNvSpPr>
          <p:nvPr>
            <p:ph type="title" idx="4294967295"/>
          </p:nvPr>
        </p:nvSpPr>
        <p:spPr>
          <a:xfrm>
            <a:off x="0" y="228591"/>
            <a:ext cx="9159875" cy="785812"/>
          </a:xfrm>
          <a:prstGeom prst="rect">
            <a:avLst/>
          </a:prstGeom>
        </p:spPr>
        <p:txBody>
          <a:bodyPr/>
          <a:lstStyle/>
          <a:p>
            <a:r>
              <a:rPr lang="en-US" dirty="0"/>
              <a:t>U.S. Legal definitions of d</a:t>
            </a:r>
            <a:r>
              <a:rPr dirty="0"/>
              <a:t>iscrimination</a:t>
            </a:r>
          </a:p>
        </p:txBody>
      </p:sp>
      <p:sp>
        <p:nvSpPr>
          <p:cNvPr id="422" name="Shape 422"/>
          <p:cNvSpPr>
            <a:spLocks noGrp="1"/>
          </p:cNvSpPr>
          <p:nvPr>
            <p:ph type="body" idx="4294967295"/>
          </p:nvPr>
        </p:nvSpPr>
        <p:spPr>
          <a:xfrm>
            <a:off x="228600" y="1420881"/>
            <a:ext cx="5486400" cy="4935537"/>
          </a:xfrm>
          <a:prstGeom prst="rect">
            <a:avLst/>
          </a:prstGeom>
        </p:spPr>
        <p:txBody>
          <a:bodyPr/>
          <a:lstStyle/>
          <a:p>
            <a:pPr marL="0" indent="223234">
              <a:buNone/>
              <a:defRPr sz="2800">
                <a:latin typeface="Helvetica Light"/>
                <a:ea typeface="Helvetica Light"/>
                <a:cs typeface="Helvetica Light"/>
                <a:sym typeface="Helvetica Light"/>
              </a:defRPr>
            </a:pPr>
            <a:r>
              <a:rPr sz="2000" b="1" dirty="0">
                <a:solidFill>
                  <a:schemeClr val="accent1">
                    <a:hueOff val="47394"/>
                    <a:satOff val="-25753"/>
                    <a:lumOff val="-7544"/>
                  </a:schemeClr>
                </a:solidFill>
                <a:latin typeface="+mj-lt"/>
                <a:ea typeface="+mj-ea"/>
                <a:cs typeface="+mj-cs"/>
                <a:sym typeface="Helvetica"/>
              </a:rPr>
              <a:t>Disparate treatment</a:t>
            </a:r>
            <a:r>
              <a:rPr sz="2000" dirty="0">
                <a:solidFill>
                  <a:schemeClr val="accent1">
                    <a:hueOff val="47394"/>
                    <a:satOff val="-25753"/>
                    <a:lumOff val="-7544"/>
                  </a:schemeClr>
                </a:solidFill>
              </a:rPr>
              <a:t> </a:t>
            </a:r>
            <a:r>
              <a:rPr sz="2000" dirty="0"/>
              <a:t>is the illegal practice of treating an entity, such as a creditor or employer, differently based on a </a:t>
            </a:r>
            <a:r>
              <a:rPr sz="2000" b="1" dirty="0">
                <a:solidFill>
                  <a:schemeClr val="accent5">
                    <a:hueOff val="-176146"/>
                    <a:satOff val="3665"/>
                    <a:lumOff val="-13986"/>
                  </a:schemeClr>
                </a:solidFill>
                <a:latin typeface="+mj-lt"/>
                <a:ea typeface="+mj-ea"/>
                <a:cs typeface="+mj-cs"/>
                <a:sym typeface="Helvetica"/>
              </a:rPr>
              <a:t>protected characteristic</a:t>
            </a:r>
            <a:r>
              <a:rPr sz="2000" dirty="0"/>
              <a:t> such as race, gender, age, religion, sexual orientation, or national origin.</a:t>
            </a:r>
          </a:p>
          <a:p>
            <a:pPr marL="0" indent="223234">
              <a:buNone/>
              <a:defRPr sz="2800">
                <a:latin typeface="Helvetica Light"/>
                <a:ea typeface="Helvetica Light"/>
                <a:cs typeface="Helvetica Light"/>
                <a:sym typeface="Helvetica Light"/>
              </a:defRPr>
            </a:pPr>
            <a:endParaRPr lang="en-US" sz="2000" b="1" dirty="0">
              <a:solidFill>
                <a:schemeClr val="accent1">
                  <a:hueOff val="47394"/>
                  <a:satOff val="-25753"/>
                  <a:lumOff val="-7544"/>
                </a:schemeClr>
              </a:solidFill>
              <a:latin typeface="+mj-lt"/>
              <a:ea typeface="+mj-ea"/>
              <a:cs typeface="+mj-cs"/>
              <a:sym typeface="Helvetica"/>
            </a:endParaRPr>
          </a:p>
          <a:p>
            <a:pPr marL="0" indent="223234">
              <a:buNone/>
              <a:defRPr sz="2800">
                <a:latin typeface="Helvetica Light"/>
                <a:ea typeface="Helvetica Light"/>
                <a:cs typeface="Helvetica Light"/>
                <a:sym typeface="Helvetica Light"/>
              </a:defRPr>
            </a:pPr>
            <a:endParaRPr lang="en-US" sz="2000" b="1" dirty="0">
              <a:solidFill>
                <a:schemeClr val="accent1">
                  <a:hueOff val="47394"/>
                  <a:satOff val="-25753"/>
                  <a:lumOff val="-7544"/>
                </a:schemeClr>
              </a:solidFill>
              <a:latin typeface="+mj-lt"/>
              <a:ea typeface="+mj-ea"/>
              <a:cs typeface="+mj-cs"/>
              <a:sym typeface="Helvetica"/>
            </a:endParaRPr>
          </a:p>
          <a:p>
            <a:pPr marL="0" indent="223234">
              <a:buNone/>
              <a:defRPr sz="2800">
                <a:latin typeface="Helvetica Light"/>
                <a:ea typeface="Helvetica Light"/>
                <a:cs typeface="Helvetica Light"/>
                <a:sym typeface="Helvetica Light"/>
              </a:defRPr>
            </a:pPr>
            <a:endParaRPr lang="en-US" sz="2000" b="1" dirty="0">
              <a:solidFill>
                <a:schemeClr val="accent1">
                  <a:hueOff val="47394"/>
                  <a:satOff val="-25753"/>
                  <a:lumOff val="-7544"/>
                </a:schemeClr>
              </a:solidFill>
              <a:latin typeface="+mj-lt"/>
              <a:ea typeface="+mj-ea"/>
              <a:cs typeface="+mj-cs"/>
              <a:sym typeface="Helvetica"/>
            </a:endParaRPr>
          </a:p>
          <a:p>
            <a:pPr marL="0" indent="223234">
              <a:buNone/>
              <a:defRPr sz="2800">
                <a:latin typeface="Helvetica Light"/>
                <a:ea typeface="Helvetica Light"/>
                <a:cs typeface="Helvetica Light"/>
                <a:sym typeface="Helvetica Light"/>
              </a:defRPr>
            </a:pPr>
            <a:r>
              <a:rPr sz="2000" b="1" dirty="0">
                <a:solidFill>
                  <a:schemeClr val="accent1">
                    <a:hueOff val="47394"/>
                    <a:satOff val="-25753"/>
                    <a:lumOff val="-7544"/>
                  </a:schemeClr>
                </a:solidFill>
                <a:latin typeface="+mj-lt"/>
                <a:ea typeface="+mj-ea"/>
                <a:cs typeface="+mj-cs"/>
                <a:sym typeface="Helvetica"/>
              </a:rPr>
              <a:t>Disparate impact</a:t>
            </a:r>
            <a:r>
              <a:rPr sz="2000" dirty="0">
                <a:solidFill>
                  <a:schemeClr val="accent1">
                    <a:hueOff val="47394"/>
                    <a:satOff val="-25753"/>
                    <a:lumOff val="-7544"/>
                  </a:schemeClr>
                </a:solidFill>
              </a:rPr>
              <a:t> </a:t>
            </a:r>
            <a:r>
              <a:rPr sz="2000" dirty="0"/>
              <a:t>is the result of systematic disparate treatment, where disproportionate </a:t>
            </a:r>
            <a:r>
              <a:rPr sz="2000" b="1" dirty="0">
                <a:solidFill>
                  <a:schemeClr val="accent5">
                    <a:hueOff val="-176146"/>
                    <a:satOff val="3665"/>
                    <a:lumOff val="-13986"/>
                  </a:schemeClr>
                </a:solidFill>
                <a:latin typeface="+mj-lt"/>
                <a:ea typeface="+mj-ea"/>
                <a:cs typeface="+mj-cs"/>
                <a:sym typeface="Helvetica"/>
              </a:rPr>
              <a:t>adverse impact</a:t>
            </a:r>
            <a:r>
              <a:rPr sz="2000" dirty="0"/>
              <a:t> is observed on members of a </a:t>
            </a:r>
            <a:r>
              <a:rPr sz="2000" b="1" dirty="0">
                <a:solidFill>
                  <a:schemeClr val="accent5">
                    <a:hueOff val="-176146"/>
                    <a:satOff val="3665"/>
                    <a:lumOff val="-13986"/>
                  </a:schemeClr>
                </a:solidFill>
                <a:latin typeface="+mj-lt"/>
                <a:ea typeface="+mj-ea"/>
                <a:cs typeface="+mj-cs"/>
                <a:sym typeface="Helvetica"/>
              </a:rPr>
              <a:t>protected class</a:t>
            </a:r>
            <a:r>
              <a:rPr sz="2000" dirty="0"/>
              <a:t>.</a:t>
            </a:r>
          </a:p>
        </p:txBody>
      </p:sp>
      <p:pic>
        <p:nvPicPr>
          <p:cNvPr id="424" name="discr.png"/>
          <p:cNvPicPr>
            <a:picLocks noChangeAspect="1"/>
          </p:cNvPicPr>
          <p:nvPr/>
        </p:nvPicPr>
        <p:blipFill>
          <a:blip r:embed="rId3"/>
          <a:stretch>
            <a:fillRect/>
          </a:stretch>
        </p:blipFill>
        <p:spPr>
          <a:xfrm>
            <a:off x="6027738" y="1547879"/>
            <a:ext cx="2911079" cy="2732485"/>
          </a:xfrm>
          <a:prstGeom prst="rect">
            <a:avLst/>
          </a:prstGeom>
          <a:ln w="12700">
            <a:miter lim="400000"/>
          </a:ln>
        </p:spPr>
      </p:pic>
      <p:sp>
        <p:nvSpPr>
          <p:cNvPr id="425" name="Shape 425"/>
          <p:cNvSpPr/>
          <p:nvPr/>
        </p:nvSpPr>
        <p:spPr>
          <a:xfrm>
            <a:off x="6066782" y="4177415"/>
            <a:ext cx="2832990" cy="623825"/>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lvl1pPr>
              <a:defRPr sz="1700">
                <a:solidFill>
                  <a:srgbClr val="53585F"/>
                </a:solidFill>
                <a:hlinkClick r:id="rId4"/>
              </a:defRPr>
            </a:lvl1pPr>
          </a:lstStyle>
          <a:p>
            <a:r>
              <a:rPr sz="1195"/>
              <a:t>http://www.allenovery.com/publications/en-gb/Pages/Protected-characteristics-and-the-perception-reality-gap.aspx</a:t>
            </a:r>
          </a:p>
        </p:txBody>
      </p:sp>
      <p:sp>
        <p:nvSpPr>
          <p:cNvPr id="7" name="TextBox 6"/>
          <p:cNvSpPr txBox="1"/>
          <p:nvPr/>
        </p:nvSpPr>
        <p:spPr>
          <a:xfrm>
            <a:off x="228600" y="6550223"/>
            <a:ext cx="3745557" cy="307777"/>
          </a:xfrm>
          <a:prstGeom prst="rect">
            <a:avLst/>
          </a:prstGeom>
          <a:noFill/>
        </p:spPr>
        <p:txBody>
          <a:bodyPr wrap="square" rtlCol="0">
            <a:spAutoFit/>
          </a:bodyPr>
          <a:lstStyle/>
          <a:p>
            <a:r>
              <a:rPr lang="en-US" sz="1400" dirty="0"/>
              <a:t>s</a:t>
            </a:r>
            <a:r>
              <a:rPr lang="en-US" sz="1400"/>
              <a:t>lide </a:t>
            </a:r>
            <a:r>
              <a:rPr lang="en-US" sz="1400" dirty="0" err="1"/>
              <a:t>src</a:t>
            </a:r>
            <a:r>
              <a:rPr lang="en-US" sz="1400" dirty="0"/>
              <a:t>: Julia </a:t>
            </a:r>
            <a:r>
              <a:rPr lang="en-US" sz="1400" dirty="0" err="1"/>
              <a:t>Stoyanovich</a:t>
            </a:r>
            <a:endParaRPr lang="en-US" sz="1400" dirty="0"/>
          </a:p>
        </p:txBody>
      </p:sp>
      <p:sp>
        <p:nvSpPr>
          <p:cNvPr id="2" name="TextBox 1"/>
          <p:cNvSpPr txBox="1"/>
          <p:nvPr/>
        </p:nvSpPr>
        <p:spPr>
          <a:xfrm>
            <a:off x="3048000" y="5334000"/>
            <a:ext cx="2667000" cy="369332"/>
          </a:xfrm>
          <a:prstGeom prst="rect">
            <a:avLst/>
          </a:prstGeom>
          <a:noFill/>
        </p:spPr>
        <p:txBody>
          <a:bodyPr wrap="square" rtlCol="0">
            <a:spAutoFit/>
          </a:bodyPr>
          <a:lstStyle/>
          <a:p>
            <a:r>
              <a:rPr lang="en-US" dirty="0">
                <a:solidFill>
                  <a:srgbClr val="FF0000"/>
                </a:solidFill>
              </a:rPr>
              <a:t>about </a:t>
            </a:r>
            <a:r>
              <a:rPr lang="en-US" u="sng" dirty="0">
                <a:solidFill>
                  <a:srgbClr val="FF0000"/>
                </a:solidFill>
              </a:rPr>
              <a:t>consequences</a:t>
            </a:r>
          </a:p>
        </p:txBody>
      </p:sp>
      <p:sp>
        <p:nvSpPr>
          <p:cNvPr id="9" name="TextBox 8"/>
          <p:cNvSpPr txBox="1"/>
          <p:nvPr/>
        </p:nvSpPr>
        <p:spPr>
          <a:xfrm>
            <a:off x="3048000" y="3008109"/>
            <a:ext cx="2286000" cy="369332"/>
          </a:xfrm>
          <a:prstGeom prst="rect">
            <a:avLst/>
          </a:prstGeom>
          <a:noFill/>
        </p:spPr>
        <p:txBody>
          <a:bodyPr wrap="square" rtlCol="0">
            <a:spAutoFit/>
          </a:bodyPr>
          <a:lstStyle/>
          <a:p>
            <a:r>
              <a:rPr lang="en-US" dirty="0">
                <a:solidFill>
                  <a:srgbClr val="FF0000"/>
                </a:solidFill>
              </a:rPr>
              <a:t>about </a:t>
            </a:r>
            <a:r>
              <a:rPr lang="en-US" u="sng" dirty="0">
                <a:solidFill>
                  <a:srgbClr val="FF0000"/>
                </a:solidFill>
              </a:rPr>
              <a:t>intent</a:t>
            </a:r>
          </a:p>
        </p:txBody>
      </p:sp>
    </p:spTree>
    <p:extLst>
      <p:ext uri="{BB962C8B-B14F-4D97-AF65-F5344CB8AC3E}">
        <p14:creationId xmlns:p14="http://schemas.microsoft.com/office/powerpoint/2010/main" val="53555561"/>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697" name="Shape 697"/>
          <p:cNvSpPr>
            <a:spLocks noGrp="1"/>
          </p:cNvSpPr>
          <p:nvPr>
            <p:ph type="title" idx="4294967295"/>
          </p:nvPr>
        </p:nvSpPr>
        <p:spPr>
          <a:xfrm>
            <a:off x="152400" y="33338"/>
            <a:ext cx="8694819" cy="785812"/>
          </a:xfrm>
          <a:prstGeom prst="rect">
            <a:avLst/>
          </a:prstGeom>
        </p:spPr>
        <p:txBody>
          <a:bodyPr/>
          <a:lstStyle/>
          <a:p>
            <a:r>
              <a:rPr lang="en-US" sz="4000" dirty="0"/>
              <a:t>“Individual Fairness” vs. Group Fairness</a:t>
            </a:r>
            <a:endParaRPr sz="4000" dirty="0"/>
          </a:p>
        </p:txBody>
      </p:sp>
      <p:sp>
        <p:nvSpPr>
          <p:cNvPr id="699" name="Shape 699"/>
          <p:cNvSpPr/>
          <p:nvPr/>
        </p:nvSpPr>
        <p:spPr>
          <a:xfrm>
            <a:off x="984254" y="973115"/>
            <a:ext cx="6870500" cy="930161"/>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sz="1687"/>
              <a:t>Statistical parity </a:t>
            </a:r>
            <a:r>
              <a:rPr sz="1687">
                <a:latin typeface="Helvetica Light"/>
                <a:ea typeface="Helvetica Light"/>
                <a:cs typeface="Helvetica Light"/>
                <a:sym typeface="Helvetica Light"/>
              </a:rPr>
              <a:t>(aka</a:t>
            </a:r>
            <a:r>
              <a:rPr sz="1687"/>
              <a:t> group fairness</a:t>
            </a:r>
            <a:r>
              <a:rPr sz="1687">
                <a:latin typeface="Helvetica Light"/>
                <a:ea typeface="Helvetica Light"/>
                <a:cs typeface="Helvetica Light"/>
                <a:sym typeface="Helvetica Light"/>
              </a:rPr>
              <a:t>)</a:t>
            </a:r>
            <a:r>
              <a:rPr sz="1687"/>
              <a:t> </a:t>
            </a:r>
          </a:p>
          <a:p>
            <a:pPr>
              <a:defRPr sz="2400">
                <a:latin typeface="Helvetica Light"/>
                <a:ea typeface="Helvetica Light"/>
                <a:cs typeface="Helvetica Light"/>
                <a:sym typeface="Helvetica Light"/>
              </a:defRPr>
            </a:pPr>
            <a:r>
              <a:rPr sz="1687"/>
              <a:t>demographics of the individuals receiving any outcome are the same as demographics of the underlying population</a:t>
            </a:r>
          </a:p>
        </p:txBody>
      </p:sp>
      <p:graphicFrame>
        <p:nvGraphicFramePr>
          <p:cNvPr id="700" name="Table 700"/>
          <p:cNvGraphicFramePr/>
          <p:nvPr>
            <p:extLst>
              <p:ext uri="{D42A27DB-BD31-4B8C-83A1-F6EECF244321}">
                <p14:modId xmlns:p14="http://schemas.microsoft.com/office/powerpoint/2010/main" val="940477095"/>
              </p:ext>
            </p:extLst>
          </p:nvPr>
        </p:nvGraphicFramePr>
        <p:xfrm>
          <a:off x="1235867" y="2007383"/>
          <a:ext cx="4723780" cy="2939728"/>
        </p:xfrm>
        <a:graphic>
          <a:graphicData uri="http://schemas.openxmlformats.org/drawingml/2006/table">
            <a:tbl>
              <a:tblPr firstCol="1"/>
              <a:tblGrid>
                <a:gridCol w="648838">
                  <a:extLst>
                    <a:ext uri="{9D8B030D-6E8A-4147-A177-3AD203B41FA5}">
                      <a16:colId xmlns:a16="http://schemas.microsoft.com/office/drawing/2014/main" val="20000"/>
                    </a:ext>
                  </a:extLst>
                </a:gridCol>
                <a:gridCol w="703985">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mpd="sng">
                      <a:noFill/>
                      <a:prstDash val="soli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credit score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dirty="0">
                          <a:latin typeface="+mj-lt"/>
                          <a:ea typeface="+mj-ea"/>
                          <a:cs typeface="+mj-cs"/>
                        </a:rPr>
                        <a:t>good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bad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sz="2600"/>
                      </a:pPr>
                      <a:endParaRPr sz="1800" dirty="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black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white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701" name="Shape 701"/>
          <p:cNvSpPr/>
          <p:nvPr/>
        </p:nvSpPr>
        <p:spPr>
          <a:xfrm>
            <a:off x="3206286" y="3246447"/>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702" name="Shape 702"/>
          <p:cNvSpPr/>
          <p:nvPr/>
        </p:nvSpPr>
        <p:spPr>
          <a:xfrm>
            <a:off x="5143503" y="294198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3" name="Shape 703"/>
          <p:cNvSpPr/>
          <p:nvPr/>
        </p:nvSpPr>
        <p:spPr>
          <a:xfrm>
            <a:off x="5143503" y="3326588"/>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4" name="Shape 704"/>
          <p:cNvSpPr/>
          <p:nvPr/>
        </p:nvSpPr>
        <p:spPr>
          <a:xfrm>
            <a:off x="3526402"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705" name="Shape 705"/>
          <p:cNvSpPr/>
          <p:nvPr/>
        </p:nvSpPr>
        <p:spPr>
          <a:xfrm>
            <a:off x="2982169"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706" name="Shape 706"/>
          <p:cNvSpPr/>
          <p:nvPr/>
        </p:nvSpPr>
        <p:spPr>
          <a:xfrm>
            <a:off x="2982169"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707" name="Shape 707"/>
          <p:cNvSpPr/>
          <p:nvPr/>
        </p:nvSpPr>
        <p:spPr>
          <a:xfrm>
            <a:off x="4872835" y="402316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8" name="Shape 708"/>
          <p:cNvSpPr/>
          <p:nvPr/>
        </p:nvSpPr>
        <p:spPr>
          <a:xfrm>
            <a:off x="4454514" y="4471040"/>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9" name="Shape 709"/>
          <p:cNvSpPr/>
          <p:nvPr/>
        </p:nvSpPr>
        <p:spPr>
          <a:xfrm>
            <a:off x="4454514" y="290029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10" name="Shape 710"/>
          <p:cNvSpPr/>
          <p:nvPr/>
        </p:nvSpPr>
        <p:spPr>
          <a:xfrm>
            <a:off x="4415503" y="335744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711" name="Shape 711"/>
          <p:cNvSpPr/>
          <p:nvPr/>
        </p:nvSpPr>
        <p:spPr>
          <a:xfrm>
            <a:off x="6454137" y="2127548"/>
            <a:ext cx="1221489"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pPr>
            <a:r>
              <a:rPr sz="1898"/>
              <a:t>positive </a:t>
            </a:r>
          </a:p>
          <a:p>
            <a:pPr>
              <a:defRPr sz="2700" b="1"/>
            </a:pPr>
            <a:r>
              <a:rPr sz="1898"/>
              <a:t>outcomes</a:t>
            </a:r>
          </a:p>
        </p:txBody>
      </p:sp>
      <p:sp>
        <p:nvSpPr>
          <p:cNvPr id="712" name="Shape 712"/>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40% </a:t>
            </a:r>
          </a:p>
          <a:p>
            <a:pPr algn="ctr">
              <a:defRPr sz="2400">
                <a:solidFill>
                  <a:srgbClr val="FFFFFF"/>
                </a:solidFill>
                <a:latin typeface="Helvetica Light"/>
                <a:ea typeface="Helvetica Light"/>
                <a:cs typeface="Helvetica Light"/>
                <a:sym typeface="Helvetica Light"/>
              </a:defRPr>
            </a:pPr>
            <a:r>
              <a:rPr sz="1687" dirty="0"/>
              <a:t>of black </a:t>
            </a:r>
          </a:p>
        </p:txBody>
      </p:sp>
      <p:sp>
        <p:nvSpPr>
          <p:cNvPr id="713" name="Shape 713"/>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40% </a:t>
            </a:r>
          </a:p>
          <a:p>
            <a:pPr algn="ctr">
              <a:defRPr sz="2400">
                <a:solidFill>
                  <a:srgbClr val="FFFFFF"/>
                </a:solidFill>
                <a:latin typeface="Helvetica Light"/>
                <a:ea typeface="Helvetica Light"/>
                <a:cs typeface="Helvetica Light"/>
                <a:sym typeface="Helvetica Light"/>
              </a:defRPr>
            </a:pPr>
            <a:r>
              <a:rPr sz="1687"/>
              <a:t>of white</a:t>
            </a:r>
          </a:p>
        </p:txBody>
      </p:sp>
      <p:sp>
        <p:nvSpPr>
          <p:cNvPr id="714" name="Shape 714"/>
          <p:cNvSpPr/>
          <p:nvPr/>
        </p:nvSpPr>
        <p:spPr>
          <a:xfrm rot="16200000">
            <a:off x="1174040" y="3752047"/>
            <a:ext cx="647614" cy="4076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100" b="1">
                <a:solidFill>
                  <a:srgbClr val="FFFFFF"/>
                </a:solidFill>
              </a:defRPr>
            </a:lvl1pPr>
          </a:lstStyle>
          <a:p>
            <a:r>
              <a:rPr sz="2180"/>
              <a:t>race</a:t>
            </a:r>
          </a:p>
        </p:txBody>
      </p:sp>
      <p:sp>
        <p:nvSpPr>
          <p:cNvPr id="718" name="Shape 718"/>
          <p:cNvSpPr/>
          <p:nvPr/>
        </p:nvSpPr>
        <p:spPr>
          <a:xfrm>
            <a:off x="1136750" y="5051219"/>
            <a:ext cx="6870500" cy="1670324"/>
          </a:xfrm>
          <a:prstGeom prst="rect">
            <a:avLst/>
          </a:prstGeom>
          <a:solidFill>
            <a:schemeClr val="accent3"/>
          </a:solidFill>
          <a:ln w="25400">
            <a:solidFill>
              <a:srgbClr val="85888D"/>
            </a:solidFill>
            <a:miter lim="400000"/>
          </a:ln>
          <a:extLst>
            <a:ext uri="{C572A759-6A51-4108-AA02-DFA0A04FC94B}">
              <ma14:wrappingTextBoxFlag xmlns:ma14="http://schemas.microsoft.com/office/mac/drawingml/2011/main" xmlns="" val="1"/>
            </a:ext>
          </a:extLst>
        </p:spPr>
        <p:txBody>
          <a:bodyPr lIns="35719" tIns="35719" rIns="35719" bIns="35719" anchor="ctr"/>
          <a:lstStyle/>
          <a:p>
            <a:pPr>
              <a:defRPr sz="2400" b="1"/>
            </a:pPr>
            <a:r>
              <a:rPr sz="1687" dirty="0"/>
              <a:t>Individual fairness</a:t>
            </a:r>
            <a:r>
              <a:rPr lang="en-US" sz="1687" dirty="0"/>
              <a:t> (</a:t>
            </a:r>
            <a:r>
              <a:rPr lang="en-US" sz="1687" dirty="0" err="1"/>
              <a:t>Dwork</a:t>
            </a:r>
            <a:r>
              <a:rPr lang="en-US" sz="1687" dirty="0"/>
              <a:t>)</a:t>
            </a:r>
            <a:endParaRPr sz="1687" dirty="0"/>
          </a:p>
          <a:p>
            <a:pPr>
              <a:defRPr sz="2400">
                <a:latin typeface="Helvetica Light"/>
                <a:ea typeface="Helvetica Light"/>
                <a:cs typeface="Helvetica Light"/>
                <a:sym typeface="Helvetica Light"/>
              </a:defRPr>
            </a:pPr>
            <a:r>
              <a:rPr sz="1687" dirty="0"/>
              <a:t>any two individuals who are similar </a:t>
            </a:r>
            <a:r>
              <a:rPr sz="1687" dirty="0" err="1"/>
              <a:t>w.r.t.</a:t>
            </a:r>
            <a:r>
              <a:rPr sz="1687" dirty="0"/>
              <a:t> a particular task should receive similar outcomes</a:t>
            </a:r>
            <a:r>
              <a:rPr lang="en-US" sz="1687" dirty="0"/>
              <a:t>.</a:t>
            </a:r>
          </a:p>
          <a:p>
            <a:pPr>
              <a:defRPr sz="2400">
                <a:latin typeface="Helvetica Light"/>
                <a:ea typeface="Helvetica Light"/>
                <a:cs typeface="Helvetica Light"/>
                <a:sym typeface="Helvetica Light"/>
              </a:defRPr>
            </a:pPr>
            <a:r>
              <a:rPr lang="en-US" sz="1687" b="1" dirty="0">
                <a:solidFill>
                  <a:srgbClr val="121CFF"/>
                </a:solidFill>
              </a:rPr>
              <a:t>But: Ignores the protected status of certain groups subject to institutionalized historical discrimination, which can influence *any* data collected about them.</a:t>
            </a:r>
            <a:endParaRPr sz="1687" b="1" dirty="0">
              <a:solidFill>
                <a:srgbClr val="121CFF"/>
              </a:solidFill>
            </a:endParaRPr>
          </a:p>
        </p:txBody>
      </p:sp>
      <p:sp>
        <p:nvSpPr>
          <p:cNvPr id="719" name="Shape 719"/>
          <p:cNvSpPr/>
          <p:nvPr/>
        </p:nvSpPr>
        <p:spPr>
          <a:xfrm>
            <a:off x="7949536" y="2127548"/>
            <a:ext cx="897683" cy="65627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2700" b="1">
                <a:solidFill>
                  <a:schemeClr val="accent1">
                    <a:hueOff val="47394"/>
                    <a:satOff val="-25753"/>
                    <a:lumOff val="-7544"/>
                  </a:schemeClr>
                </a:solidFill>
              </a:defRPr>
            </a:pPr>
            <a:r>
              <a:rPr sz="1898"/>
              <a:t>offered</a:t>
            </a:r>
          </a:p>
          <a:p>
            <a:pPr>
              <a:defRPr sz="2700" b="1">
                <a:solidFill>
                  <a:schemeClr val="accent1">
                    <a:hueOff val="47394"/>
                    <a:satOff val="-25753"/>
                    <a:lumOff val="-7544"/>
                  </a:schemeClr>
                </a:solidFill>
              </a:defRPr>
            </a:pPr>
            <a:r>
              <a:rPr sz="1898"/>
              <a:t>credit</a:t>
            </a:r>
          </a:p>
        </p:txBody>
      </p:sp>
    </p:spTree>
    <p:extLst>
      <p:ext uri="{BB962C8B-B14F-4D97-AF65-F5344CB8AC3E}">
        <p14:creationId xmlns:p14="http://schemas.microsoft.com/office/powerpoint/2010/main" val="104191242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435839"/>
            <a:ext cx="8610600" cy="4524315"/>
          </a:xfrm>
          <a:prstGeom prst="rect">
            <a:avLst/>
          </a:prstGeom>
        </p:spPr>
        <p:txBody>
          <a:bodyPr wrap="square">
            <a:spAutoFit/>
          </a:bodyPr>
          <a:lstStyle/>
          <a:p>
            <a:r>
              <a:rPr lang="en-US" sz="2400" b="1">
                <a:solidFill>
                  <a:srgbClr val="144C84"/>
                </a:solidFill>
                <a:latin typeface="Helvetica" charset="0"/>
              </a:rPr>
              <a:t>Statistical </a:t>
            </a:r>
            <a:r>
              <a:rPr lang="en-US" sz="2400" b="1" dirty="0">
                <a:solidFill>
                  <a:srgbClr val="144C84"/>
                </a:solidFill>
                <a:latin typeface="Helvetica" charset="0"/>
              </a:rPr>
              <a:t>tests </a:t>
            </a:r>
            <a:r>
              <a:rPr lang="en-US" sz="2400" dirty="0">
                <a:latin typeface="Helvetica" charset="0"/>
              </a:rPr>
              <a:t>check how likely the difference between groups is due to chance - </a:t>
            </a:r>
            <a:r>
              <a:rPr lang="en-US" sz="2400" dirty="0">
                <a:solidFill>
                  <a:srgbClr val="840F00"/>
                </a:solidFill>
                <a:latin typeface="Helvetica" charset="0"/>
              </a:rPr>
              <a:t>is there discrimination? </a:t>
            </a:r>
          </a:p>
          <a:p>
            <a:endParaRPr lang="en-US" sz="2400" dirty="0"/>
          </a:p>
          <a:p>
            <a:r>
              <a:rPr lang="en-US" sz="2400" b="1" dirty="0">
                <a:solidFill>
                  <a:srgbClr val="144C84"/>
                </a:solidFill>
                <a:latin typeface="Helvetica" charset="0"/>
              </a:rPr>
              <a:t>Absolute measures </a:t>
            </a:r>
            <a:r>
              <a:rPr lang="en-US" sz="2400" dirty="0">
                <a:latin typeface="Helvetica" charset="0"/>
              </a:rPr>
              <a:t>express the absolute difference between groups, quantifying the </a:t>
            </a:r>
            <a:r>
              <a:rPr lang="en-US" sz="2400" dirty="0">
                <a:solidFill>
                  <a:srgbClr val="840F00"/>
                </a:solidFill>
                <a:latin typeface="Helvetica" charset="0"/>
              </a:rPr>
              <a:t>magnitude of discrimination </a:t>
            </a:r>
          </a:p>
          <a:p>
            <a:endParaRPr lang="en-US" sz="2400" dirty="0"/>
          </a:p>
          <a:p>
            <a:r>
              <a:rPr lang="en-US" sz="2400" b="1" dirty="0">
                <a:solidFill>
                  <a:srgbClr val="144C84"/>
                </a:solidFill>
                <a:latin typeface="Helvetica" charset="0"/>
              </a:rPr>
              <a:t>Conditional measures </a:t>
            </a:r>
            <a:r>
              <a:rPr lang="en-US" sz="2400" dirty="0">
                <a:latin typeface="Helvetica" charset="0"/>
              </a:rPr>
              <a:t>express how much of the difference between groups cannot be explained by other attributes, also quantifying the </a:t>
            </a:r>
            <a:r>
              <a:rPr lang="en-US" sz="2400" dirty="0">
                <a:solidFill>
                  <a:srgbClr val="840F00"/>
                </a:solidFill>
                <a:latin typeface="Helvetica" charset="0"/>
              </a:rPr>
              <a:t>magnitude of discrimination</a:t>
            </a:r>
          </a:p>
          <a:p>
            <a:r>
              <a:rPr lang="en-US" sz="2400" dirty="0">
                <a:solidFill>
                  <a:srgbClr val="840F00"/>
                </a:solidFill>
                <a:latin typeface="Helvetica" charset="0"/>
              </a:rPr>
              <a:t> </a:t>
            </a:r>
            <a:endParaRPr lang="en-US" sz="2400" dirty="0"/>
          </a:p>
          <a:p>
            <a:r>
              <a:rPr lang="en-US" sz="2400" b="1" dirty="0">
                <a:solidFill>
                  <a:srgbClr val="144C84"/>
                </a:solidFill>
                <a:latin typeface="Helvetica" charset="0"/>
              </a:rPr>
              <a:t>Structural measures </a:t>
            </a:r>
            <a:r>
              <a:rPr lang="en-US" sz="2400" dirty="0">
                <a:solidFill>
                  <a:srgbClr val="840F00"/>
                </a:solidFill>
                <a:latin typeface="Helvetica" charset="0"/>
              </a:rPr>
              <a:t>how wide-spread is discrimination</a:t>
            </a:r>
            <a:r>
              <a:rPr lang="en-US" sz="2400" dirty="0">
                <a:latin typeface="Helvetica" charset="0"/>
              </a:rPr>
              <a:t>? Think Simpson’s paradox, individual fairness. </a:t>
            </a:r>
            <a:endParaRPr lang="en-US" sz="2400" dirty="0">
              <a:effectLst/>
            </a:endParaRPr>
          </a:p>
        </p:txBody>
      </p:sp>
      <p:sp>
        <p:nvSpPr>
          <p:cNvPr id="7" name="Rectangle 6"/>
          <p:cNvSpPr/>
          <p:nvPr/>
        </p:nvSpPr>
        <p:spPr>
          <a:xfrm>
            <a:off x="1752600" y="849868"/>
            <a:ext cx="5486400" cy="369332"/>
          </a:xfrm>
          <a:prstGeom prst="rect">
            <a:avLst/>
          </a:prstGeom>
        </p:spPr>
        <p:txBody>
          <a:bodyPr wrap="square">
            <a:spAutoFit/>
          </a:bodyPr>
          <a:lstStyle/>
          <a:p>
            <a:r>
              <a:rPr lang="fr-FR" dirty="0">
                <a:solidFill>
                  <a:srgbClr val="144C84"/>
                </a:solidFill>
                <a:latin typeface="Helvetica" charset="0"/>
              </a:rPr>
              <a:t>[Indre </a:t>
            </a:r>
            <a:r>
              <a:rPr lang="fr-FR" dirty="0" err="1">
                <a:solidFill>
                  <a:srgbClr val="144C84"/>
                </a:solidFill>
                <a:latin typeface="Helvetica" charset="0"/>
              </a:rPr>
              <a:t>Zliobaite</a:t>
            </a:r>
            <a:r>
              <a:rPr lang="fr-FR" dirty="0">
                <a:solidFill>
                  <a:srgbClr val="144C84"/>
                </a:solidFill>
                <a:latin typeface="Helvetica" charset="0"/>
              </a:rPr>
              <a:t>, </a:t>
            </a:r>
            <a:r>
              <a:rPr lang="fr-FR" dirty="0" err="1">
                <a:solidFill>
                  <a:srgbClr val="144C84"/>
                </a:solidFill>
                <a:latin typeface="Helvetica" charset="0"/>
              </a:rPr>
              <a:t>CoRR</a:t>
            </a:r>
            <a:r>
              <a:rPr lang="fr-FR" dirty="0">
                <a:solidFill>
                  <a:srgbClr val="144C84"/>
                </a:solidFill>
                <a:latin typeface="Helvetica" charset="0"/>
              </a:rPr>
              <a:t> abs/1511.00148 (2015)] </a:t>
            </a:r>
            <a:endParaRPr lang="fr-FR" dirty="0">
              <a:effectLst/>
            </a:endParaRPr>
          </a:p>
        </p:txBody>
      </p:sp>
      <p:sp>
        <p:nvSpPr>
          <p:cNvPr id="10" name="Shape 697"/>
          <p:cNvSpPr txBox="1">
            <a:spLocks/>
          </p:cNvSpPr>
          <p:nvPr/>
        </p:nvSpPr>
        <p:spPr bwMode="auto">
          <a:xfrm>
            <a:off x="914400" y="64056"/>
            <a:ext cx="6705600" cy="78581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18" tIns="45559" rIns="91118" bIns="45559" numCol="1" anchor="ctr" anchorCtr="0" compatLnSpc="1">
            <a:prstTxWarp prst="textNoShape">
              <a:avLst/>
            </a:prstTxWarp>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4000"/>
              <a:t>Discrimination Criteria</a:t>
            </a:r>
          </a:p>
        </p:txBody>
      </p:sp>
    </p:spTree>
    <p:extLst>
      <p:ext uri="{BB962C8B-B14F-4D97-AF65-F5344CB8AC3E}">
        <p14:creationId xmlns:p14="http://schemas.microsoft.com/office/powerpoint/2010/main" val="242601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8" name="FTArch.pdf"/>
          <p:cNvPicPr>
            <a:picLocks noChangeAspect="1"/>
          </p:cNvPicPr>
          <p:nvPr/>
        </p:nvPicPr>
        <p:blipFill>
          <a:blip r:embed="rId2"/>
          <a:stretch>
            <a:fillRect/>
          </a:stretch>
        </p:blipFill>
        <p:spPr>
          <a:xfrm>
            <a:off x="609600" y="4155363"/>
            <a:ext cx="8230339" cy="2566180"/>
          </a:xfrm>
          <a:prstGeom prst="rect">
            <a:avLst/>
          </a:prstGeom>
          <a:ln w="12700">
            <a:miter lim="400000"/>
          </a:ln>
        </p:spPr>
      </p:pic>
      <p:sp>
        <p:nvSpPr>
          <p:cNvPr id="851" name="Shape 851"/>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latin typeface="Helvetica"/>
                <a:ea typeface="Helvetica"/>
                <a:cs typeface="Helvetica"/>
              </a:rPr>
              <a:pPr/>
              <a:t>22</a:t>
            </a:fld>
            <a:endParaRPr>
              <a:latin typeface="Helvetica"/>
              <a:ea typeface="Helvetica"/>
              <a:cs typeface="Helvetica"/>
            </a:endParaRPr>
          </a:p>
        </p:txBody>
      </p:sp>
      <p:sp>
        <p:nvSpPr>
          <p:cNvPr id="849" name="Shape 849"/>
          <p:cNvSpPr>
            <a:spLocks noGrp="1"/>
          </p:cNvSpPr>
          <p:nvPr>
            <p:ph type="title" idx="4294967295"/>
          </p:nvPr>
        </p:nvSpPr>
        <p:spPr>
          <a:xfrm>
            <a:off x="228601" y="204788"/>
            <a:ext cx="8855075" cy="785812"/>
          </a:xfrm>
          <a:prstGeom prst="rect">
            <a:avLst/>
          </a:prstGeom>
        </p:spPr>
        <p:txBody>
          <a:bodyPr/>
          <a:lstStyle/>
          <a:p>
            <a:pPr algn="l"/>
            <a:r>
              <a:rPr lang="en-US" sz="2000"/>
              <a:t>A systems approach:</a:t>
            </a:r>
            <a:br>
              <a:rPr lang="en-US" sz="2000"/>
            </a:br>
            <a:r>
              <a:rPr sz="2800"/>
              <a:t>FairTest: </a:t>
            </a:r>
            <a:r>
              <a:rPr lang="en-US" sz="2800"/>
              <a:t>fairness test suite for data analysis apps </a:t>
            </a:r>
            <a:endParaRPr sz="2800"/>
          </a:p>
        </p:txBody>
      </p:sp>
      <p:sp>
        <p:nvSpPr>
          <p:cNvPr id="850" name="Shape 850"/>
          <p:cNvSpPr>
            <a:spLocks noGrp="1"/>
          </p:cNvSpPr>
          <p:nvPr>
            <p:ph type="body" sz="half" idx="4294967295"/>
          </p:nvPr>
        </p:nvSpPr>
        <p:spPr>
          <a:xfrm>
            <a:off x="0" y="1600200"/>
            <a:ext cx="7467600" cy="2170112"/>
          </a:xfrm>
          <a:prstGeom prst="rect">
            <a:avLst/>
          </a:prstGeom>
        </p:spPr>
        <p:txBody>
          <a:bodyPr>
            <a:noAutofit/>
          </a:bodyPr>
          <a:lstStyle/>
          <a:p>
            <a:pPr marL="593743" indent="-381693" defTabSz="390173">
              <a:spcBef>
                <a:spcPts val="1547"/>
              </a:spcBef>
              <a:buSzPct val="100000"/>
              <a:defRPr sz="2660">
                <a:latin typeface="Helvetica Light"/>
                <a:ea typeface="Helvetica Light"/>
                <a:cs typeface="Helvetica Light"/>
                <a:sym typeface="Helvetica Light"/>
              </a:defRPr>
            </a:pPr>
            <a:r>
              <a:rPr sz="2000"/>
              <a:t>Tests for </a:t>
            </a:r>
            <a:r>
              <a:rPr sz="2000" b="1">
                <a:solidFill>
                  <a:schemeClr val="accent1">
                    <a:hueOff val="47394"/>
                    <a:satOff val="-25753"/>
                    <a:lumOff val="-7544"/>
                  </a:schemeClr>
                </a:solidFill>
                <a:latin typeface="+mj-lt"/>
                <a:ea typeface="+mj-ea"/>
                <a:cs typeface="+mj-cs"/>
                <a:sym typeface="Helvetica"/>
              </a:rPr>
              <a:t>unintentional discrimination</a:t>
            </a:r>
            <a:r>
              <a:rPr sz="2000"/>
              <a:t> according to several representative discrimination measures.</a:t>
            </a:r>
            <a:endParaRPr sz="2000">
              <a:solidFill>
                <a:schemeClr val="accent1">
                  <a:hueOff val="47394"/>
                  <a:satOff val="-25753"/>
                  <a:lumOff val="-7544"/>
                </a:schemeClr>
              </a:solidFill>
            </a:endParaRPr>
          </a:p>
          <a:p>
            <a:pPr marL="593743" indent="-381693" defTabSz="390173">
              <a:spcBef>
                <a:spcPts val="1547"/>
              </a:spcBef>
              <a:buSzPct val="100000"/>
              <a:defRPr sz="2660">
                <a:latin typeface="Helvetica Light"/>
                <a:ea typeface="Helvetica Light"/>
                <a:cs typeface="Helvetica Light"/>
                <a:sym typeface="Helvetica Light"/>
              </a:defRPr>
            </a:pPr>
            <a:r>
              <a:rPr sz="2000"/>
              <a:t>Automates search for </a:t>
            </a:r>
            <a:r>
              <a:rPr sz="2000" b="1">
                <a:solidFill>
                  <a:schemeClr val="accent1">
                    <a:hueOff val="47394"/>
                    <a:satOff val="-25753"/>
                    <a:lumOff val="-7544"/>
                  </a:schemeClr>
                </a:solidFill>
                <a:latin typeface="+mj-lt"/>
                <a:ea typeface="+mj-ea"/>
                <a:cs typeface="+mj-cs"/>
                <a:sym typeface="Helvetica"/>
              </a:rPr>
              <a:t>context-specific associations</a:t>
            </a:r>
            <a:r>
              <a:rPr sz="2000"/>
              <a:t> between protected variables and application outputs</a:t>
            </a:r>
          </a:p>
          <a:p>
            <a:pPr marL="593743" indent="-381693" defTabSz="390173">
              <a:spcBef>
                <a:spcPts val="1547"/>
              </a:spcBef>
              <a:buSzPct val="100000"/>
              <a:defRPr sz="2660">
                <a:latin typeface="Helvetica Light"/>
                <a:ea typeface="Helvetica Light"/>
                <a:cs typeface="Helvetica Light"/>
                <a:sym typeface="Helvetica Light"/>
              </a:defRPr>
            </a:pPr>
            <a:r>
              <a:rPr sz="2000"/>
              <a:t>Report findings, ranked by association </a:t>
            </a:r>
            <a:r>
              <a:rPr sz="2000" b="1">
                <a:solidFill>
                  <a:schemeClr val="accent1">
                    <a:hueOff val="47394"/>
                    <a:satOff val="-25753"/>
                    <a:lumOff val="-7544"/>
                  </a:schemeClr>
                </a:solidFill>
                <a:latin typeface="+mj-lt"/>
                <a:ea typeface="+mj-ea"/>
                <a:cs typeface="+mj-cs"/>
                <a:sym typeface="Helvetica"/>
              </a:rPr>
              <a:t>strength</a:t>
            </a:r>
            <a:r>
              <a:rPr sz="2000"/>
              <a:t> and affected </a:t>
            </a:r>
            <a:r>
              <a:rPr sz="2000" b="1">
                <a:solidFill>
                  <a:schemeClr val="accent1">
                    <a:hueOff val="47394"/>
                    <a:satOff val="-25753"/>
                    <a:lumOff val="-7544"/>
                  </a:schemeClr>
                </a:solidFill>
                <a:latin typeface="+mj-lt"/>
                <a:ea typeface="+mj-ea"/>
                <a:cs typeface="+mj-cs"/>
                <a:sym typeface="Helvetica"/>
              </a:rPr>
              <a:t>population size</a:t>
            </a:r>
          </a:p>
        </p:txBody>
      </p:sp>
      <p:sp>
        <p:nvSpPr>
          <p:cNvPr id="852" name="Shape 852"/>
          <p:cNvSpPr/>
          <p:nvPr/>
        </p:nvSpPr>
        <p:spPr>
          <a:xfrm>
            <a:off x="4876800" y="1073856"/>
            <a:ext cx="4173795" cy="331817"/>
          </a:xfrm>
          <a:prstGeom prst="rect">
            <a:avLst/>
          </a:prstGeom>
          <a:ln w="12700">
            <a:miter lim="400000"/>
          </a:ln>
          <a:extLst>
            <a:ext uri="{C572A759-6A51-4108-AA02-DFA0A04FC94B}">
              <ma14:wrappingTextBoxFlag xmlns:ma14="http://schemas.microsoft.com/office/mac/drawingml/2011/main" xmlns="" val="1"/>
            </a:ext>
          </a:extLst>
        </p:spPr>
        <p:txBody>
          <a:bodyPr wrap="none" lIns="35713" tIns="35713" rIns="35713" bIns="35713" anchor="ctr">
            <a:spAutoFit/>
          </a:bodyPr>
          <a:lstStyle/>
          <a:p>
            <a:pPr algn="ctr" defTabSz="410709" fontAlgn="auto" hangingPunct="0">
              <a:spcBef>
                <a:spcPts val="0"/>
              </a:spcBef>
              <a:spcAft>
                <a:spcPts val="0"/>
              </a:spcAft>
              <a:defRPr sz="2400">
                <a:solidFill>
                  <a:srgbClr val="0365C0">
                    <a:hueOff val="47394"/>
                    <a:satOff val="-25753"/>
                    <a:lumOff val="-7544"/>
                  </a:srgbClr>
                </a:solidFill>
                <a:latin typeface="+mj-lt"/>
                <a:ea typeface="+mj-ea"/>
                <a:cs typeface="+mj-cs"/>
                <a:sym typeface="Helvetica"/>
              </a:defRPr>
            </a:pPr>
            <a:r>
              <a:rPr sz="1700" kern="0">
                <a:solidFill>
                  <a:srgbClr val="0365C0">
                    <a:hueOff val="47394"/>
                    <a:satOff val="-25753"/>
                    <a:lumOff val="-7544"/>
                  </a:srgbClr>
                </a:solidFill>
                <a:latin typeface="Helvetica"/>
                <a:ea typeface="Helvetica"/>
                <a:cs typeface="Helvetica"/>
                <a:sym typeface="Helvetica"/>
              </a:rPr>
              <a:t>[F. Tramèr </a:t>
            </a:r>
            <a:r>
              <a:rPr sz="1700" i="1" kern="0">
                <a:solidFill>
                  <a:srgbClr val="0365C0">
                    <a:hueOff val="47394"/>
                    <a:satOff val="-25753"/>
                    <a:lumOff val="-7544"/>
                  </a:srgbClr>
                </a:solidFill>
                <a:latin typeface="Helvetica"/>
                <a:ea typeface="Helvetica"/>
                <a:cs typeface="Helvetica"/>
                <a:sym typeface="Helvetica"/>
              </a:rPr>
              <a:t>et al.</a:t>
            </a:r>
            <a:r>
              <a:rPr sz="1700" kern="0">
                <a:solidFill>
                  <a:srgbClr val="0365C0">
                    <a:hueOff val="47394"/>
                    <a:satOff val="-25753"/>
                    <a:lumOff val="-7544"/>
                  </a:srgbClr>
                </a:solidFill>
                <a:latin typeface="Helvetica"/>
                <a:ea typeface="Helvetica"/>
                <a:cs typeface="Helvetica"/>
                <a:sym typeface="Helvetica"/>
              </a:rPr>
              <a:t>, arXiv:1510.02377 (2015)]</a:t>
            </a:r>
          </a:p>
        </p:txBody>
      </p:sp>
    </p:spTree>
    <p:extLst>
      <p:ext uri="{BB962C8B-B14F-4D97-AF65-F5344CB8AC3E}">
        <p14:creationId xmlns:p14="http://schemas.microsoft.com/office/powerpoint/2010/main" val="82671319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 y="1828800"/>
            <a:ext cx="9144000" cy="4285054"/>
          </a:xfrm>
          <a:prstGeom prst="rect">
            <a:avLst/>
          </a:prstGeom>
        </p:spPr>
      </p:pic>
      <p:sp>
        <p:nvSpPr>
          <p:cNvPr id="6" name="Rectangle 5"/>
          <p:cNvSpPr/>
          <p:nvPr/>
        </p:nvSpPr>
        <p:spPr>
          <a:xfrm>
            <a:off x="685800" y="1338186"/>
            <a:ext cx="7543800" cy="369332"/>
          </a:xfrm>
          <a:prstGeom prst="rect">
            <a:avLst/>
          </a:prstGeom>
        </p:spPr>
        <p:txBody>
          <a:bodyPr wrap="square">
            <a:spAutoFit/>
          </a:bodyPr>
          <a:lstStyle/>
          <a:p>
            <a:r>
              <a:rPr lang="en-US" dirty="0">
                <a:solidFill>
                  <a:srgbClr val="144C84"/>
                </a:solidFill>
                <a:latin typeface="Helvetica" charset="0"/>
              </a:rPr>
              <a:t>[C. </a:t>
            </a:r>
            <a:r>
              <a:rPr lang="en-US" dirty="0" err="1">
                <a:solidFill>
                  <a:srgbClr val="144C84"/>
                </a:solidFill>
                <a:latin typeface="Helvetica" charset="0"/>
              </a:rPr>
              <a:t>Dwork</a:t>
            </a:r>
            <a:r>
              <a:rPr lang="en-US" dirty="0">
                <a:solidFill>
                  <a:srgbClr val="144C84"/>
                </a:solidFill>
                <a:latin typeface="Helvetica" charset="0"/>
              </a:rPr>
              <a:t>, M. </a:t>
            </a:r>
            <a:r>
              <a:rPr lang="en-US" dirty="0" err="1">
                <a:solidFill>
                  <a:srgbClr val="144C84"/>
                </a:solidFill>
                <a:latin typeface="Helvetica" charset="0"/>
              </a:rPr>
              <a:t>Hardt</a:t>
            </a:r>
            <a:r>
              <a:rPr lang="en-US" dirty="0">
                <a:solidFill>
                  <a:srgbClr val="144C84"/>
                </a:solidFill>
                <a:latin typeface="Helvetica" charset="0"/>
              </a:rPr>
              <a:t>, T. </a:t>
            </a:r>
            <a:r>
              <a:rPr lang="en-US" dirty="0" err="1">
                <a:solidFill>
                  <a:srgbClr val="144C84"/>
                </a:solidFill>
                <a:latin typeface="Helvetica" charset="0"/>
              </a:rPr>
              <a:t>Pitassi</a:t>
            </a:r>
            <a:r>
              <a:rPr lang="en-US" dirty="0">
                <a:solidFill>
                  <a:srgbClr val="144C84"/>
                </a:solidFill>
                <a:latin typeface="Helvetica" charset="0"/>
              </a:rPr>
              <a:t>, O. </a:t>
            </a:r>
            <a:r>
              <a:rPr lang="en-US" dirty="0" err="1">
                <a:solidFill>
                  <a:srgbClr val="144C84"/>
                </a:solidFill>
                <a:latin typeface="Helvetica" charset="0"/>
              </a:rPr>
              <a:t>Reingold</a:t>
            </a:r>
            <a:r>
              <a:rPr lang="en-US" dirty="0">
                <a:solidFill>
                  <a:srgbClr val="144C84"/>
                </a:solidFill>
                <a:latin typeface="Helvetica" charset="0"/>
              </a:rPr>
              <a:t>, R. S. </a:t>
            </a:r>
            <a:r>
              <a:rPr lang="en-US" dirty="0" err="1">
                <a:solidFill>
                  <a:srgbClr val="144C84"/>
                </a:solidFill>
                <a:latin typeface="Helvetica" charset="0"/>
              </a:rPr>
              <a:t>Zemel</a:t>
            </a:r>
            <a:r>
              <a:rPr lang="en-US" dirty="0">
                <a:solidFill>
                  <a:srgbClr val="144C84"/>
                </a:solidFill>
                <a:latin typeface="Helvetica" charset="0"/>
              </a:rPr>
              <a:t>; </a:t>
            </a:r>
            <a:r>
              <a:rPr lang="en-US" i="1" dirty="0">
                <a:solidFill>
                  <a:srgbClr val="144C84"/>
                </a:solidFill>
                <a:latin typeface="Helvetica" charset="0"/>
              </a:rPr>
              <a:t>ITCS 2012</a:t>
            </a:r>
            <a:r>
              <a:rPr lang="en-US" dirty="0">
                <a:solidFill>
                  <a:srgbClr val="144C84"/>
                </a:solidFill>
                <a:latin typeface="Helvetica" charset="0"/>
              </a:rPr>
              <a:t>] </a:t>
            </a:r>
            <a:endParaRPr lang="en-US" dirty="0">
              <a:effectLst/>
            </a:endParaRPr>
          </a:p>
        </p:txBody>
      </p:sp>
      <p:sp>
        <p:nvSpPr>
          <p:cNvPr id="7" name="TextBox 6"/>
          <p:cNvSpPr txBox="1"/>
          <p:nvPr/>
        </p:nvSpPr>
        <p:spPr>
          <a:xfrm>
            <a:off x="152400" y="152400"/>
            <a:ext cx="8788400" cy="707886"/>
          </a:xfrm>
          <a:prstGeom prst="rect">
            <a:avLst/>
          </a:prstGeom>
          <a:noFill/>
        </p:spPr>
        <p:txBody>
          <a:bodyPr wrap="square" rtlCol="0">
            <a:spAutoFit/>
          </a:bodyPr>
          <a:lstStyle/>
          <a:p>
            <a:r>
              <a:rPr lang="en-US" sz="4000" dirty="0"/>
              <a:t>“Fairness through Awareness”</a:t>
            </a:r>
          </a:p>
        </p:txBody>
      </p:sp>
    </p:spTree>
    <p:extLst>
      <p:ext uri="{BB962C8B-B14F-4D97-AF65-F5344CB8AC3E}">
        <p14:creationId xmlns:p14="http://schemas.microsoft.com/office/powerpoint/2010/main" val="1056295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166982"/>
            <a:ext cx="9144000" cy="5005218"/>
          </a:xfrm>
          <a:prstGeom prst="rect">
            <a:avLst/>
          </a:prstGeom>
        </p:spPr>
      </p:pic>
      <p:sp>
        <p:nvSpPr>
          <p:cNvPr id="6" name="TextBox 5"/>
          <p:cNvSpPr txBox="1"/>
          <p:nvPr/>
        </p:nvSpPr>
        <p:spPr>
          <a:xfrm>
            <a:off x="152400" y="152400"/>
            <a:ext cx="8788400" cy="707886"/>
          </a:xfrm>
          <a:prstGeom prst="rect">
            <a:avLst/>
          </a:prstGeom>
          <a:noFill/>
        </p:spPr>
        <p:txBody>
          <a:bodyPr wrap="square" rtlCol="0">
            <a:spAutoFit/>
          </a:bodyPr>
          <a:lstStyle/>
          <a:p>
            <a:r>
              <a:rPr lang="en-US" sz="4000" dirty="0"/>
              <a:t>Task-specific Fairness</a:t>
            </a:r>
          </a:p>
        </p:txBody>
      </p:sp>
    </p:spTree>
    <p:extLst>
      <p:ext uri="{BB962C8B-B14F-4D97-AF65-F5344CB8AC3E}">
        <p14:creationId xmlns:p14="http://schemas.microsoft.com/office/powerpoint/2010/main" val="815950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 y="1278779"/>
            <a:ext cx="9144000" cy="5115739"/>
          </a:xfrm>
          <a:prstGeom prst="rect">
            <a:avLst/>
          </a:prstGeom>
        </p:spPr>
      </p:pic>
      <p:sp>
        <p:nvSpPr>
          <p:cNvPr id="6" name="TextBox 5"/>
          <p:cNvSpPr txBox="1"/>
          <p:nvPr/>
        </p:nvSpPr>
        <p:spPr>
          <a:xfrm>
            <a:off x="152400" y="152400"/>
            <a:ext cx="8788400" cy="707886"/>
          </a:xfrm>
          <a:prstGeom prst="rect">
            <a:avLst/>
          </a:prstGeom>
          <a:noFill/>
        </p:spPr>
        <p:txBody>
          <a:bodyPr wrap="square" rtlCol="0">
            <a:spAutoFit/>
          </a:bodyPr>
          <a:lstStyle/>
          <a:p>
            <a:r>
              <a:rPr lang="en-US" sz="4000" dirty="0"/>
              <a:t>Fairness through </a:t>
            </a:r>
            <a:r>
              <a:rPr lang="en-US" sz="4000"/>
              <a:t>a Lipschitz mapping</a:t>
            </a:r>
          </a:p>
        </p:txBody>
      </p:sp>
    </p:spTree>
    <p:extLst>
      <p:ext uri="{BB962C8B-B14F-4D97-AF65-F5344CB8AC3E}">
        <p14:creationId xmlns:p14="http://schemas.microsoft.com/office/powerpoint/2010/main" val="1589096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525"/>
            <a:ext cx="9144000" cy="5261893"/>
          </a:xfrm>
          <a:prstGeom prst="rect">
            <a:avLst/>
          </a:prstGeom>
        </p:spPr>
      </p:pic>
      <p:sp>
        <p:nvSpPr>
          <p:cNvPr id="6" name="TextBox 5"/>
          <p:cNvSpPr txBox="1"/>
          <p:nvPr/>
        </p:nvSpPr>
        <p:spPr>
          <a:xfrm>
            <a:off x="279400" y="152400"/>
            <a:ext cx="7772400" cy="707886"/>
          </a:xfrm>
          <a:prstGeom prst="rect">
            <a:avLst/>
          </a:prstGeom>
          <a:noFill/>
        </p:spPr>
        <p:txBody>
          <a:bodyPr wrap="square" rtlCol="0">
            <a:spAutoFit/>
          </a:bodyPr>
          <a:lstStyle/>
          <a:p>
            <a:r>
              <a:rPr lang="en-US" sz="4000" dirty="0"/>
              <a:t>Learning Fair Representations</a:t>
            </a:r>
          </a:p>
        </p:txBody>
      </p:sp>
    </p:spTree>
    <p:extLst>
      <p:ext uri="{BB962C8B-B14F-4D97-AF65-F5344CB8AC3E}">
        <p14:creationId xmlns:p14="http://schemas.microsoft.com/office/powerpoint/2010/main" val="899047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7/14/19</a:t>
            </a:fld>
            <a:endParaRPr lang="en-US"/>
          </a:p>
        </p:txBody>
      </p:sp>
      <p:sp>
        <p:nvSpPr>
          <p:cNvPr id="3" name="Footer Placeholder 2"/>
          <p:cNvSpPr>
            <a:spLocks noGrp="1"/>
          </p:cNvSpPr>
          <p:nvPr>
            <p:ph type="ftr" sz="quarter" idx="11"/>
          </p:nvPr>
        </p:nvSpPr>
        <p:spPr/>
        <p:txBody>
          <a:bodyPr/>
          <a:lstStyle/>
          <a:p>
            <a:pPr>
              <a:defRPr/>
            </a:pPr>
            <a:r>
              <a:rPr lang="en-US"/>
              <a:t>Bill Howe, UW</a:t>
            </a:r>
          </a:p>
        </p:txBody>
      </p:sp>
      <p:sp>
        <p:nvSpPr>
          <p:cNvPr id="4" name="Slide Number Placeholder 3"/>
          <p:cNvSpPr>
            <a:spLocks noGrp="1"/>
          </p:cNvSpPr>
          <p:nvPr>
            <p:ph type="sldNum" sz="quarter" idx="12"/>
          </p:nvPr>
        </p:nvSpPr>
        <p:spPr/>
        <p:txBody>
          <a:bodyPr/>
          <a:lstStyle/>
          <a:p>
            <a:fld id="{354DEEC5-EA09-464B-9CF2-C5C5C68E1237}" type="slidenum">
              <a:rPr lang="en-US" smtClean="0"/>
              <a:pPr/>
              <a:t>27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227996"/>
            <a:ext cx="9144000" cy="5128422"/>
          </a:xfrm>
          <a:prstGeom prst="rect">
            <a:avLst/>
          </a:prstGeom>
        </p:spPr>
      </p:pic>
      <p:sp>
        <p:nvSpPr>
          <p:cNvPr id="6" name="TextBox 5"/>
          <p:cNvSpPr txBox="1"/>
          <p:nvPr/>
        </p:nvSpPr>
        <p:spPr>
          <a:xfrm>
            <a:off x="279400" y="152400"/>
            <a:ext cx="7772400" cy="707886"/>
          </a:xfrm>
          <a:prstGeom prst="rect">
            <a:avLst/>
          </a:prstGeom>
          <a:noFill/>
        </p:spPr>
        <p:txBody>
          <a:bodyPr wrap="square" rtlCol="0">
            <a:spAutoFit/>
          </a:bodyPr>
          <a:lstStyle/>
          <a:p>
            <a:r>
              <a:rPr lang="en-US" sz="4000" dirty="0"/>
              <a:t>Connection to Privacy</a:t>
            </a:r>
          </a:p>
        </p:txBody>
      </p:sp>
    </p:spTree>
    <p:extLst>
      <p:ext uri="{BB962C8B-B14F-4D97-AF65-F5344CB8AC3E}">
        <p14:creationId xmlns:p14="http://schemas.microsoft.com/office/powerpoint/2010/main" val="853581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44C647-5012-B74B-B658-1F5C19AE1C64}"/>
              </a:ext>
            </a:extLst>
          </p:cNvPr>
          <p:cNvSpPr>
            <a:spLocks noGrp="1"/>
          </p:cNvSpPr>
          <p:nvPr>
            <p:ph type="title"/>
          </p:nvPr>
        </p:nvSpPr>
        <p:spPr/>
        <p:txBody>
          <a:bodyPr/>
          <a:lstStyle/>
          <a:p>
            <a:r>
              <a:rPr lang="en-US" dirty="0" err="1"/>
              <a:t>RepairinG</a:t>
            </a:r>
            <a:r>
              <a:rPr lang="en-US" dirty="0"/>
              <a:t> for BIAs, and causality-based methods</a:t>
            </a:r>
          </a:p>
        </p:txBody>
      </p:sp>
      <p:sp>
        <p:nvSpPr>
          <p:cNvPr id="8" name="Text Placeholder 7">
            <a:extLst>
              <a:ext uri="{FF2B5EF4-FFF2-40B4-BE49-F238E27FC236}">
                <a16:creationId xmlns:a16="http://schemas.microsoft.com/office/drawing/2014/main" id="{4B92784A-8D77-7B4B-8EBB-E136817AFF9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F444CAE-7A00-0F4C-BCD4-CAFFCA20DB3E}"/>
              </a:ext>
            </a:extLst>
          </p:cNvPr>
          <p:cNvSpPr>
            <a:spLocks noGrp="1"/>
          </p:cNvSpPr>
          <p:nvPr>
            <p:ph type="dt" sz="half" idx="10"/>
          </p:nvPr>
        </p:nvSpPr>
        <p:spPr/>
        <p:txBody>
          <a:bodyPr/>
          <a:lstStyle/>
          <a:p>
            <a:fld id="{7B55FEDD-6FD9-7942-8E57-CDDA6D5C3512}" type="datetime1">
              <a:rPr lang="en-US" smtClean="0"/>
              <a:t>7/14/19</a:t>
            </a:fld>
            <a:endParaRPr lang="en-US"/>
          </a:p>
        </p:txBody>
      </p:sp>
      <p:sp>
        <p:nvSpPr>
          <p:cNvPr id="5" name="Footer Placeholder 4">
            <a:extLst>
              <a:ext uri="{FF2B5EF4-FFF2-40B4-BE49-F238E27FC236}">
                <a16:creationId xmlns:a16="http://schemas.microsoft.com/office/drawing/2014/main" id="{DC640A24-BE59-934E-91E6-4B602E05DE26}"/>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07125112-E726-0C4D-B600-50A354976889}"/>
              </a:ext>
            </a:extLst>
          </p:cNvPr>
          <p:cNvSpPr>
            <a:spLocks noGrp="1"/>
          </p:cNvSpPr>
          <p:nvPr>
            <p:ph type="sldNum" sz="quarter" idx="12"/>
          </p:nvPr>
        </p:nvSpPr>
        <p:spPr/>
        <p:txBody>
          <a:bodyPr/>
          <a:lstStyle/>
          <a:p>
            <a:fld id="{A12D6CCC-2396-634D-8A9D-DFA1A30244AA}" type="slidenum">
              <a:rPr lang="en-US" smtClean="0"/>
              <a:pPr/>
              <a:t>28</a:t>
            </a:fld>
            <a:endParaRPr lang="en-US"/>
          </a:p>
        </p:txBody>
      </p:sp>
    </p:spTree>
    <p:extLst>
      <p:ext uri="{BB962C8B-B14F-4D97-AF65-F5344CB8AC3E}">
        <p14:creationId xmlns:p14="http://schemas.microsoft.com/office/powerpoint/2010/main" val="2369339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7/14/19</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29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6071"/>
            <a:ext cx="9144000" cy="6171929"/>
          </a:xfrm>
          <a:prstGeom prst="rect">
            <a:avLst/>
          </a:prstGeom>
        </p:spPr>
      </p:pic>
      <p:sp>
        <p:nvSpPr>
          <p:cNvPr id="8" name="TextBox 7"/>
          <p:cNvSpPr txBox="1"/>
          <p:nvPr/>
        </p:nvSpPr>
        <p:spPr>
          <a:xfrm>
            <a:off x="152400" y="76200"/>
            <a:ext cx="5029200" cy="369332"/>
          </a:xfrm>
          <a:prstGeom prst="rect">
            <a:avLst/>
          </a:prstGeom>
          <a:noFill/>
        </p:spPr>
        <p:txBody>
          <a:bodyPr wrap="square" rtlCol="0">
            <a:spAutoFit/>
          </a:bodyPr>
          <a:lstStyle/>
          <a:p>
            <a:r>
              <a:rPr lang="en-US" dirty="0"/>
              <a:t>Amazon Prime Now Delivery Area</a:t>
            </a:r>
            <a:r>
              <a:rPr lang="en-US"/>
              <a:t>: Atlanta</a:t>
            </a:r>
          </a:p>
        </p:txBody>
      </p:sp>
      <p:sp>
        <p:nvSpPr>
          <p:cNvPr id="9" name="TextBox 8"/>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308443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402" name="Shape 402"/>
          <p:cNvSpPr>
            <a:spLocks noGrp="1"/>
          </p:cNvSpPr>
          <p:nvPr>
            <p:ph type="title" idx="4294967295"/>
          </p:nvPr>
        </p:nvSpPr>
        <p:spPr>
          <a:xfrm>
            <a:off x="444888" y="0"/>
            <a:ext cx="7854950" cy="914400"/>
          </a:xfrm>
          <a:prstGeom prst="rect">
            <a:avLst/>
          </a:prstGeom>
        </p:spPr>
        <p:txBody>
          <a:bodyPr/>
          <a:lstStyle/>
          <a:p>
            <a:pPr algn="l"/>
            <a:r>
              <a:rPr lang="en-US" sz="2800">
                <a:solidFill>
                  <a:srgbClr val="C0504D"/>
                </a:solidFill>
              </a:rPr>
              <a:t>Ex: </a:t>
            </a:r>
            <a:r>
              <a:rPr sz="2800">
                <a:solidFill>
                  <a:srgbClr val="C0504D"/>
                </a:solidFill>
              </a:rPr>
              <a:t>Staples online pricing</a:t>
            </a:r>
          </a:p>
        </p:txBody>
      </p:sp>
      <p:pic>
        <p:nvPicPr>
          <p:cNvPr id="404" name="Screen Shot 2016-03-08 at 11.38.35 AM.png"/>
          <p:cNvPicPr>
            <a:picLocks noChangeAspect="1"/>
          </p:cNvPicPr>
          <p:nvPr/>
        </p:nvPicPr>
        <p:blipFill>
          <a:blip r:embed="rId3"/>
          <a:stretch>
            <a:fillRect/>
          </a:stretch>
        </p:blipFill>
        <p:spPr>
          <a:xfrm>
            <a:off x="470298" y="854818"/>
            <a:ext cx="4070751" cy="476365"/>
          </a:xfrm>
          <a:prstGeom prst="rect">
            <a:avLst/>
          </a:prstGeom>
          <a:ln w="12700">
            <a:miter lim="400000"/>
          </a:ln>
        </p:spPr>
      </p:pic>
      <p:pic>
        <p:nvPicPr>
          <p:cNvPr id="405" name="Screen Shot 2016-03-08 at 11.38.44 AM.png"/>
          <p:cNvPicPr>
            <a:picLocks noChangeAspect="1"/>
          </p:cNvPicPr>
          <p:nvPr/>
        </p:nvPicPr>
        <p:blipFill>
          <a:blip r:embed="rId4"/>
          <a:stretch>
            <a:fillRect/>
          </a:stretch>
        </p:blipFill>
        <p:spPr>
          <a:xfrm>
            <a:off x="509218" y="1388982"/>
            <a:ext cx="7384852" cy="1160860"/>
          </a:xfrm>
          <a:prstGeom prst="rect">
            <a:avLst/>
          </a:prstGeom>
          <a:ln w="12700">
            <a:miter lim="400000"/>
          </a:ln>
        </p:spPr>
      </p:pic>
      <p:pic>
        <p:nvPicPr>
          <p:cNvPr id="406" name="Screen Shot 2016-03-08 at 11.38.50 AM.png"/>
          <p:cNvPicPr>
            <a:picLocks noChangeAspect="1"/>
          </p:cNvPicPr>
          <p:nvPr/>
        </p:nvPicPr>
        <p:blipFill>
          <a:blip r:embed="rId5"/>
          <a:stretch>
            <a:fillRect/>
          </a:stretch>
        </p:blipFill>
        <p:spPr>
          <a:xfrm>
            <a:off x="540928" y="2634717"/>
            <a:ext cx="5336518" cy="2277306"/>
          </a:xfrm>
          <a:prstGeom prst="rect">
            <a:avLst/>
          </a:prstGeom>
          <a:ln w="12700">
            <a:miter lim="400000"/>
          </a:ln>
        </p:spPr>
      </p:pic>
      <p:pic>
        <p:nvPicPr>
          <p:cNvPr id="407" name="Screen Shot 2016-03-08 at 11.36.59 AM.png"/>
          <p:cNvPicPr>
            <a:picLocks noChangeAspect="1"/>
          </p:cNvPicPr>
          <p:nvPr/>
        </p:nvPicPr>
        <p:blipFill>
          <a:blip r:embed="rId6"/>
          <a:stretch>
            <a:fillRect/>
          </a:stretch>
        </p:blipFill>
        <p:spPr>
          <a:xfrm>
            <a:off x="5978885" y="2599114"/>
            <a:ext cx="2839641" cy="2348509"/>
          </a:xfrm>
          <a:prstGeom prst="rect">
            <a:avLst/>
          </a:prstGeom>
          <a:ln w="12700">
            <a:miter lim="400000"/>
          </a:ln>
        </p:spPr>
      </p:pic>
      <p:grpSp>
        <p:nvGrpSpPr>
          <p:cNvPr id="417" name="Group 417"/>
          <p:cNvGrpSpPr/>
          <p:nvPr/>
        </p:nvGrpSpPr>
        <p:grpSpPr>
          <a:xfrm>
            <a:off x="544711" y="4554620"/>
            <a:ext cx="5293234" cy="459507"/>
            <a:chOff x="-38099" y="-38100"/>
            <a:chExt cx="7528153" cy="653520"/>
          </a:xfrm>
        </p:grpSpPr>
        <p:pic>
          <p:nvPicPr>
            <p:cNvPr id="409" name="Picture 408"/>
            <p:cNvPicPr>
              <a:picLocks/>
            </p:cNvPicPr>
            <p:nvPr/>
          </p:nvPicPr>
          <p:blipFill>
            <a:blip r:embed="rId7"/>
            <a:stretch>
              <a:fillRect/>
            </a:stretch>
          </p:blipFill>
          <p:spPr>
            <a:xfrm>
              <a:off x="-12700" y="532341"/>
              <a:ext cx="7502755" cy="76201"/>
            </a:xfrm>
            <a:prstGeom prst="rect">
              <a:avLst/>
            </a:prstGeom>
            <a:effectLst/>
          </p:spPr>
        </p:pic>
        <p:pic>
          <p:nvPicPr>
            <p:cNvPr id="411" name="Picture 410"/>
            <p:cNvPicPr>
              <a:picLocks/>
            </p:cNvPicPr>
            <p:nvPr/>
          </p:nvPicPr>
          <p:blipFill>
            <a:blip r:embed="rId7"/>
            <a:stretch>
              <a:fillRect/>
            </a:stretch>
          </p:blipFill>
          <p:spPr>
            <a:xfrm>
              <a:off x="-38100" y="-38100"/>
              <a:ext cx="7502755" cy="76201"/>
            </a:xfrm>
            <a:prstGeom prst="rect">
              <a:avLst/>
            </a:prstGeom>
            <a:effectLst/>
          </p:spPr>
        </p:pic>
        <p:pic>
          <p:nvPicPr>
            <p:cNvPr id="413" name="Picture 412"/>
            <p:cNvPicPr>
              <a:picLocks/>
            </p:cNvPicPr>
            <p:nvPr/>
          </p:nvPicPr>
          <p:blipFill>
            <a:blip r:embed="rId8"/>
            <a:stretch>
              <a:fillRect/>
            </a:stretch>
          </p:blipFill>
          <p:spPr>
            <a:xfrm rot="5400000">
              <a:off x="-314061" y="250560"/>
              <a:ext cx="653522" cy="76201"/>
            </a:xfrm>
            <a:prstGeom prst="rect">
              <a:avLst/>
            </a:prstGeom>
            <a:effectLst/>
          </p:spPr>
        </p:pic>
        <p:pic>
          <p:nvPicPr>
            <p:cNvPr id="415" name="Picture 414"/>
            <p:cNvPicPr>
              <a:picLocks/>
            </p:cNvPicPr>
            <p:nvPr/>
          </p:nvPicPr>
          <p:blipFill>
            <a:blip r:embed="rId8"/>
            <a:stretch>
              <a:fillRect/>
            </a:stretch>
          </p:blipFill>
          <p:spPr>
            <a:xfrm rot="5400000">
              <a:off x="7064639" y="250560"/>
              <a:ext cx="653522" cy="76201"/>
            </a:xfrm>
            <a:prstGeom prst="rect">
              <a:avLst/>
            </a:prstGeom>
            <a:effectLst/>
          </p:spPr>
        </p:pic>
      </p:grpSp>
      <p:sp>
        <p:nvSpPr>
          <p:cNvPr id="3" name="Rectangle 2"/>
          <p:cNvSpPr/>
          <p:nvPr/>
        </p:nvSpPr>
        <p:spPr>
          <a:xfrm>
            <a:off x="509218" y="5486401"/>
            <a:ext cx="7948982" cy="1015663"/>
          </a:xfrm>
          <a:prstGeom prst="rect">
            <a:avLst/>
          </a:prstGeom>
        </p:spPr>
        <p:txBody>
          <a:bodyPr wrap="square" lIns="91392" tIns="45697" rIns="91392" bIns="45697">
            <a:spAutoFit/>
          </a:bodyPr>
          <a:lstStyle/>
          <a:p>
            <a:r>
              <a:rPr lang="en-US" sz="2000">
                <a:solidFill>
                  <a:srgbClr val="008000"/>
                </a:solidFill>
              </a:rPr>
              <a:t>Reasoning: Offer deals to people that live near competitors’ stores</a:t>
            </a:r>
          </a:p>
          <a:p>
            <a:pPr marL="748919" indent="-748919"/>
            <a:r>
              <a:rPr lang="en-US" sz="2000">
                <a:solidFill>
                  <a:schemeClr val="accent2"/>
                </a:solidFill>
              </a:rPr>
              <a:t>Effect: lower prices offered to buyers who live in more affluent neighborhoods</a:t>
            </a:r>
          </a:p>
        </p:txBody>
      </p:sp>
    </p:spTree>
    <p:extLst>
      <p:ext uri="{BB962C8B-B14F-4D97-AF65-F5344CB8AC3E}">
        <p14:creationId xmlns:p14="http://schemas.microsoft.com/office/powerpoint/2010/main" val="1900725955"/>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7/14/19</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30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8302"/>
            <a:ext cx="9144000" cy="6349698"/>
          </a:xfrm>
          <a:prstGeom prst="rect">
            <a:avLst/>
          </a:prstGeom>
        </p:spPr>
      </p:pic>
      <p:sp>
        <p:nvSpPr>
          <p:cNvPr id="6" name="TextBox 5"/>
          <p:cNvSpPr txBox="1"/>
          <p:nvPr/>
        </p:nvSpPr>
        <p:spPr>
          <a:xfrm>
            <a:off x="152400" y="76200"/>
            <a:ext cx="5029200" cy="369332"/>
          </a:xfrm>
          <a:prstGeom prst="rect">
            <a:avLst/>
          </a:prstGeom>
          <a:noFill/>
        </p:spPr>
        <p:txBody>
          <a:bodyPr wrap="square" rtlCol="0">
            <a:spAutoFit/>
          </a:bodyPr>
          <a:lstStyle/>
          <a:p>
            <a:r>
              <a:rPr lang="en-US" dirty="0"/>
              <a:t>Amazon Prime Now Delivery Area: Chicago</a:t>
            </a:r>
          </a:p>
        </p:txBody>
      </p:sp>
      <p:sp>
        <p:nvSpPr>
          <p:cNvPr id="7" name="TextBox 6"/>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108504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7/14/19</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31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300"/>
            <a:ext cx="9144000" cy="5863972"/>
          </a:xfrm>
          <a:prstGeom prst="rect">
            <a:avLst/>
          </a:prstGeom>
        </p:spPr>
      </p:pic>
      <p:sp>
        <p:nvSpPr>
          <p:cNvPr id="6" name="TextBox 5"/>
          <p:cNvSpPr txBox="1"/>
          <p:nvPr/>
        </p:nvSpPr>
        <p:spPr>
          <a:xfrm>
            <a:off x="152400" y="76200"/>
            <a:ext cx="5029200" cy="369332"/>
          </a:xfrm>
          <a:prstGeom prst="rect">
            <a:avLst/>
          </a:prstGeom>
          <a:noFill/>
        </p:spPr>
        <p:txBody>
          <a:bodyPr wrap="square" rtlCol="0">
            <a:spAutoFit/>
          </a:bodyPr>
          <a:lstStyle/>
          <a:p>
            <a:r>
              <a:rPr lang="en-US" dirty="0"/>
              <a:t>Amazon Prime Now Delivery Area: Boston</a:t>
            </a:r>
          </a:p>
        </p:txBody>
      </p:sp>
      <p:sp>
        <p:nvSpPr>
          <p:cNvPr id="7" name="TextBox 6"/>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2971835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AD1D8E-025C-8D4F-8380-FACB478D2CA6}"/>
              </a:ext>
            </a:extLst>
          </p:cNvPr>
          <p:cNvSpPr txBox="1"/>
          <p:nvPr/>
        </p:nvSpPr>
        <p:spPr>
          <a:xfrm>
            <a:off x="762000" y="6248400"/>
            <a:ext cx="6019800" cy="369332"/>
          </a:xfrm>
          <a:prstGeom prst="rect">
            <a:avLst/>
          </a:prstGeom>
          <a:noFill/>
        </p:spPr>
        <p:txBody>
          <a:bodyPr wrap="square" rtlCol="0">
            <a:spAutoFit/>
          </a:bodyPr>
          <a:lstStyle/>
          <a:p>
            <a:r>
              <a:rPr lang="en-US" dirty="0"/>
              <a:t>redlining map of Atlanta, National Archives, 1938</a:t>
            </a:r>
          </a:p>
        </p:txBody>
      </p:sp>
      <p:pic>
        <p:nvPicPr>
          <p:cNvPr id="7" name="Picture 6">
            <a:extLst>
              <a:ext uri="{FF2B5EF4-FFF2-40B4-BE49-F238E27FC236}">
                <a16:creationId xmlns:a16="http://schemas.microsoft.com/office/drawing/2014/main" id="{B1535074-F99D-6643-9E82-90BD59961250}"/>
              </a:ext>
            </a:extLst>
          </p:cNvPr>
          <p:cNvPicPr>
            <a:picLocks noChangeAspect="1"/>
          </p:cNvPicPr>
          <p:nvPr/>
        </p:nvPicPr>
        <p:blipFill>
          <a:blip r:embed="rId2"/>
          <a:stretch>
            <a:fillRect/>
          </a:stretch>
        </p:blipFill>
        <p:spPr>
          <a:xfrm>
            <a:off x="457200" y="240268"/>
            <a:ext cx="6019800" cy="5754929"/>
          </a:xfrm>
          <a:prstGeom prst="rect">
            <a:avLst/>
          </a:prstGeom>
        </p:spPr>
      </p:pic>
      <p:pic>
        <p:nvPicPr>
          <p:cNvPr id="8" name="Picture 7">
            <a:extLst>
              <a:ext uri="{FF2B5EF4-FFF2-40B4-BE49-F238E27FC236}">
                <a16:creationId xmlns:a16="http://schemas.microsoft.com/office/drawing/2014/main" id="{8EA2190E-9906-8E45-AB74-F0CC63CCAF34}"/>
              </a:ext>
            </a:extLst>
          </p:cNvPr>
          <p:cNvPicPr>
            <a:picLocks noChangeAspect="1"/>
          </p:cNvPicPr>
          <p:nvPr/>
        </p:nvPicPr>
        <p:blipFill>
          <a:blip r:embed="rId3"/>
          <a:stretch>
            <a:fillRect/>
          </a:stretch>
        </p:blipFill>
        <p:spPr>
          <a:xfrm>
            <a:off x="185056" y="410989"/>
            <a:ext cx="6368143" cy="5406639"/>
          </a:xfrm>
          <a:prstGeom prst="rect">
            <a:avLst/>
          </a:prstGeom>
          <a:effectLst>
            <a:outerShdw blurRad="50800" dist="50800" dir="5400000" algn="ctr" rotWithShape="0">
              <a:srgbClr val="000000"/>
            </a:outerShdw>
          </a:effectLst>
        </p:spPr>
      </p:pic>
      <p:pic>
        <p:nvPicPr>
          <p:cNvPr id="9" name="Picture 8">
            <a:extLst>
              <a:ext uri="{FF2B5EF4-FFF2-40B4-BE49-F238E27FC236}">
                <a16:creationId xmlns:a16="http://schemas.microsoft.com/office/drawing/2014/main" id="{04B4005B-9660-534E-AA48-9C03A2C48E9F}"/>
              </a:ext>
            </a:extLst>
          </p:cNvPr>
          <p:cNvPicPr>
            <a:picLocks noChangeAspect="1"/>
          </p:cNvPicPr>
          <p:nvPr/>
        </p:nvPicPr>
        <p:blipFill>
          <a:blip r:embed="rId4"/>
          <a:stretch>
            <a:fillRect/>
          </a:stretch>
        </p:blipFill>
        <p:spPr>
          <a:xfrm>
            <a:off x="0" y="1106617"/>
            <a:ext cx="7239000" cy="4644766"/>
          </a:xfrm>
          <a:prstGeom prst="rect">
            <a:avLst/>
          </a:prstGeom>
          <a:effectLst>
            <a:outerShdw blurRad="50800" dist="50800" dir="5400000" algn="ctr" rotWithShape="0">
              <a:srgbClr val="000000">
                <a:alpha val="24000"/>
              </a:srgbClr>
            </a:outerShdw>
          </a:effectLst>
        </p:spPr>
      </p:pic>
    </p:spTree>
    <p:extLst>
      <p:ext uri="{BB962C8B-B14F-4D97-AF65-F5344CB8AC3E}">
        <p14:creationId xmlns:p14="http://schemas.microsoft.com/office/powerpoint/2010/main" val="188803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49D2A6-D4FE-664F-9C03-B55E59A5FF14}"/>
              </a:ext>
            </a:extLst>
          </p:cNvPr>
          <p:cNvSpPr>
            <a:spLocks noGrp="1"/>
          </p:cNvSpPr>
          <p:nvPr>
            <p:ph type="title"/>
          </p:nvPr>
        </p:nvSpPr>
        <p:spPr>
          <a:xfrm>
            <a:off x="457200" y="1033165"/>
            <a:ext cx="7854696" cy="914400"/>
          </a:xfrm>
        </p:spPr>
        <p:txBody>
          <a:bodyPr/>
          <a:lstStyle/>
          <a:p>
            <a:r>
              <a:rPr lang="en-US" sz="2800" dirty="0"/>
              <a:t>Raw data considered harmful</a:t>
            </a:r>
          </a:p>
        </p:txBody>
      </p:sp>
      <p:sp>
        <p:nvSpPr>
          <p:cNvPr id="6" name="Content Placeholder 5">
            <a:extLst>
              <a:ext uri="{FF2B5EF4-FFF2-40B4-BE49-F238E27FC236}">
                <a16:creationId xmlns:a16="http://schemas.microsoft.com/office/drawing/2014/main" id="{C0AA7403-F6DD-A44D-BACB-1884BFA6010E}"/>
              </a:ext>
            </a:extLst>
          </p:cNvPr>
          <p:cNvSpPr>
            <a:spLocks noGrp="1"/>
          </p:cNvSpPr>
          <p:nvPr>
            <p:ph idx="1"/>
          </p:nvPr>
        </p:nvSpPr>
        <p:spPr>
          <a:xfrm>
            <a:off x="457200" y="2057400"/>
            <a:ext cx="8478774" cy="4297363"/>
          </a:xfrm>
        </p:spPr>
        <p:txBody>
          <a:bodyPr/>
          <a:lstStyle/>
          <a:p>
            <a:r>
              <a:rPr lang="en-US" sz="2000" dirty="0"/>
              <a:t>Discount = f(buying history, </a:t>
            </a:r>
            <a:r>
              <a:rPr lang="en-US" sz="2000" dirty="0" err="1"/>
              <a:t>zipcode</a:t>
            </a:r>
            <a:r>
              <a:rPr lang="en-US" sz="2000" dirty="0"/>
              <a:t>)              </a:t>
            </a:r>
            <a:r>
              <a:rPr lang="en-US" sz="2000" dirty="0">
                <a:solidFill>
                  <a:schemeClr val="tx1">
                    <a:lumMod val="50000"/>
                    <a:lumOff val="50000"/>
                  </a:schemeClr>
                </a:solidFill>
              </a:rPr>
              <a:t>“We dropped race”</a:t>
            </a:r>
          </a:p>
          <a:p>
            <a:r>
              <a:rPr lang="en-US" sz="2000" dirty="0"/>
              <a:t>But </a:t>
            </a:r>
            <a:r>
              <a:rPr lang="en-US" sz="2000" dirty="0" err="1"/>
              <a:t>zipcode</a:t>
            </a:r>
            <a:r>
              <a:rPr lang="en-US" sz="2000" dirty="0"/>
              <a:t> = f(race),  buying history = f(race)</a:t>
            </a:r>
          </a:p>
          <a:p>
            <a:r>
              <a:rPr lang="en-US" sz="2000" dirty="0"/>
              <a:t>So the raw data is misleading</a:t>
            </a:r>
          </a:p>
          <a:p>
            <a:pPr lvl="1"/>
            <a:r>
              <a:rPr lang="en-US" sz="1800" dirty="0"/>
              <a:t>Polluted by 300 years of institutionalized racism  </a:t>
            </a:r>
          </a:p>
          <a:p>
            <a:pPr lvl="1"/>
            <a:r>
              <a:rPr lang="en-US" sz="1800" dirty="0">
                <a:solidFill>
                  <a:srgbClr val="121CFF"/>
                </a:solidFill>
              </a:rPr>
              <a:t>We want data from the world we </a:t>
            </a:r>
            <a:r>
              <a:rPr lang="en-US" sz="1800" i="1" dirty="0">
                <a:solidFill>
                  <a:srgbClr val="121CFF"/>
                </a:solidFill>
              </a:rPr>
              <a:t>wish </a:t>
            </a:r>
            <a:r>
              <a:rPr lang="en-US" sz="1800" dirty="0">
                <a:solidFill>
                  <a:srgbClr val="121CFF"/>
                </a:solidFill>
              </a:rPr>
              <a:t>we had, not the world we </a:t>
            </a:r>
            <a:r>
              <a:rPr lang="en-US" sz="1800" i="1" dirty="0">
                <a:solidFill>
                  <a:srgbClr val="121CFF"/>
                </a:solidFill>
              </a:rPr>
              <a:t>do</a:t>
            </a:r>
            <a:r>
              <a:rPr lang="en-US" sz="1800" dirty="0">
                <a:solidFill>
                  <a:srgbClr val="121CFF"/>
                </a:solidFill>
              </a:rPr>
              <a:t> have</a:t>
            </a:r>
            <a:endParaRPr lang="en-US" sz="1800" i="1" dirty="0">
              <a:solidFill>
                <a:srgbClr val="121CFF"/>
              </a:solidFill>
            </a:endParaRPr>
          </a:p>
          <a:p>
            <a:r>
              <a:rPr lang="en-US" sz="2200" dirty="0"/>
              <a:t>Consider the context and adjust the data prior to training models</a:t>
            </a:r>
          </a:p>
          <a:p>
            <a:r>
              <a:rPr lang="en-US" sz="2000" dirty="0"/>
              <a:t>Who has the authority to tell us what to adjust?</a:t>
            </a:r>
          </a:p>
          <a:p>
            <a:pPr lvl="1"/>
            <a:r>
              <a:rPr lang="en-US" sz="1800" dirty="0"/>
              <a:t>Data providers</a:t>
            </a:r>
          </a:p>
          <a:p>
            <a:pPr lvl="1"/>
            <a:r>
              <a:rPr lang="en-US" sz="1800" dirty="0"/>
              <a:t>Social scientists</a:t>
            </a:r>
          </a:p>
          <a:p>
            <a:r>
              <a:rPr lang="en-US" sz="2000" dirty="0"/>
              <a:t>How do we encode these adjustments?</a:t>
            </a:r>
          </a:p>
          <a:p>
            <a:pPr lvl="1"/>
            <a:r>
              <a:rPr lang="en-US" sz="1800" dirty="0"/>
              <a:t>Causality</a:t>
            </a:r>
          </a:p>
        </p:txBody>
      </p:sp>
      <p:sp>
        <p:nvSpPr>
          <p:cNvPr id="7" name="Rectangle 6">
            <a:extLst>
              <a:ext uri="{FF2B5EF4-FFF2-40B4-BE49-F238E27FC236}">
                <a16:creationId xmlns:a16="http://schemas.microsoft.com/office/drawing/2014/main" id="{BA492D57-5BA1-6E4F-B163-B7B0D275547C}"/>
              </a:ext>
            </a:extLst>
          </p:cNvPr>
          <p:cNvSpPr/>
          <p:nvPr/>
        </p:nvSpPr>
        <p:spPr>
          <a:xfrm>
            <a:off x="4038600" y="41572"/>
            <a:ext cx="5105400" cy="923330"/>
          </a:xfrm>
          <a:prstGeom prst="rect">
            <a:avLst/>
          </a:prstGeom>
        </p:spPr>
        <p:txBody>
          <a:bodyPr wrap="square">
            <a:spAutoFit/>
          </a:bodyPr>
          <a:lstStyle/>
          <a:p>
            <a:pPr marL="0" indent="0">
              <a:buFont typeface="Arial" charset="0"/>
              <a:buNone/>
            </a:pPr>
            <a:r>
              <a:rPr lang="en-US" i="1" dirty="0">
                <a:solidFill>
                  <a:schemeClr val="accent5">
                    <a:lumMod val="75000"/>
                  </a:schemeClr>
                </a:solidFill>
              </a:rPr>
              <a:t>Raw data is both an oxymoron and a bad idea; to the contrary, data should be cooked with care.    </a:t>
            </a:r>
            <a:r>
              <a:rPr lang="en-US" b="1" dirty="0">
                <a:solidFill>
                  <a:schemeClr val="accent5">
                    <a:lumMod val="75000"/>
                  </a:schemeClr>
                </a:solidFill>
              </a:rPr>
              <a:t>Geoffrey Bowker (2005, p. 183-184) </a:t>
            </a:r>
            <a:endParaRPr lang="en-US" dirty="0">
              <a:solidFill>
                <a:schemeClr val="accent5">
                  <a:lumMod val="75000"/>
                </a:schemeClr>
              </a:solidFill>
            </a:endParaRPr>
          </a:p>
        </p:txBody>
      </p:sp>
    </p:spTree>
    <p:extLst>
      <p:ext uri="{BB962C8B-B14F-4D97-AF65-F5344CB8AC3E}">
        <p14:creationId xmlns:p14="http://schemas.microsoft.com/office/powerpoint/2010/main" val="1295296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ased_data.pdf" descr="biased_data.pdf">
            <a:extLst>
              <a:ext uri="{FF2B5EF4-FFF2-40B4-BE49-F238E27FC236}">
                <a16:creationId xmlns:a16="http://schemas.microsoft.com/office/drawing/2014/main" id="{AFB30625-1345-4A49-A50E-E203B6BA1E60}"/>
              </a:ext>
            </a:extLst>
          </p:cNvPr>
          <p:cNvPicPr>
            <a:picLocks noChangeAspect="1"/>
          </p:cNvPicPr>
          <p:nvPr/>
        </p:nvPicPr>
        <p:blipFill>
          <a:blip r:embed="rId2"/>
          <a:stretch>
            <a:fillRect/>
          </a:stretch>
        </p:blipFill>
        <p:spPr>
          <a:xfrm>
            <a:off x="2039199" y="37991"/>
            <a:ext cx="5580801" cy="4894381"/>
          </a:xfrm>
          <a:prstGeom prst="rect">
            <a:avLst/>
          </a:prstGeom>
          <a:ln w="12700">
            <a:miter lim="400000"/>
          </a:ln>
        </p:spPr>
      </p:pic>
      <p:sp>
        <p:nvSpPr>
          <p:cNvPr id="6" name="from “Prediction-Based Decisions and Fairness” by Mitchell, Potash and Barocas, 2018">
            <a:extLst>
              <a:ext uri="{FF2B5EF4-FFF2-40B4-BE49-F238E27FC236}">
                <a16:creationId xmlns:a16="http://schemas.microsoft.com/office/drawing/2014/main" id="{155E7534-2F91-FE48-A02B-176CB3D3DF7E}"/>
              </a:ext>
            </a:extLst>
          </p:cNvPr>
          <p:cNvSpPr txBox="1"/>
          <p:nvPr/>
        </p:nvSpPr>
        <p:spPr>
          <a:xfrm>
            <a:off x="564492" y="6440913"/>
            <a:ext cx="8015015" cy="3488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1600" i="1" dirty="0"/>
              <a:t>from “Prediction-Based Decisions and Fairness” by Mitchell, Potash and </a:t>
            </a:r>
            <a:r>
              <a:rPr sz="1600" i="1" dirty="0" err="1"/>
              <a:t>Barocas</a:t>
            </a:r>
            <a:r>
              <a:rPr sz="1600" i="1" dirty="0"/>
              <a:t>, 2018</a:t>
            </a:r>
          </a:p>
        </p:txBody>
      </p:sp>
      <p:sp>
        <p:nvSpPr>
          <p:cNvPr id="9" name="Rectangle 8">
            <a:extLst>
              <a:ext uri="{FF2B5EF4-FFF2-40B4-BE49-F238E27FC236}">
                <a16:creationId xmlns:a16="http://schemas.microsoft.com/office/drawing/2014/main" id="{64F44E17-796A-4B43-B6C7-43768FB1F075}"/>
              </a:ext>
            </a:extLst>
          </p:cNvPr>
          <p:cNvSpPr/>
          <p:nvPr/>
        </p:nvSpPr>
        <p:spPr>
          <a:xfrm>
            <a:off x="2209799" y="1052424"/>
            <a:ext cx="122421" cy="3488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1FBF244-28D9-7842-B30A-CC8BE7B449F1}"/>
              </a:ext>
            </a:extLst>
          </p:cNvPr>
          <p:cNvSpPr/>
          <p:nvPr/>
        </p:nvSpPr>
        <p:spPr>
          <a:xfrm>
            <a:off x="2590799" y="4932372"/>
            <a:ext cx="46221" cy="5306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2462AB4-4B3E-454B-8F18-AACF18C021ED}"/>
              </a:ext>
            </a:extLst>
          </p:cNvPr>
          <p:cNvSpPr txBox="1"/>
          <p:nvPr/>
        </p:nvSpPr>
        <p:spPr>
          <a:xfrm>
            <a:off x="1371600" y="4897446"/>
            <a:ext cx="5580801" cy="1200329"/>
          </a:xfrm>
          <a:prstGeom prst="rect">
            <a:avLst/>
          </a:prstGeom>
          <a:noFill/>
        </p:spPr>
        <p:txBody>
          <a:bodyPr wrap="square" rtlCol="0">
            <a:spAutoFit/>
          </a:bodyPr>
          <a:lstStyle/>
          <a:p>
            <a:r>
              <a:rPr lang="en-US" i="1" dirty="0">
                <a:solidFill>
                  <a:srgbClr val="001AF4"/>
                </a:solidFill>
              </a:rPr>
              <a:t>We need to understand the world we want </a:t>
            </a:r>
            <a:r>
              <a:rPr lang="en-US" i="1" dirty="0" err="1">
                <a:solidFill>
                  <a:srgbClr val="001AF4"/>
                </a:solidFill>
              </a:rPr>
              <a:t>wrt</a:t>
            </a:r>
            <a:r>
              <a:rPr lang="en-US" i="1" dirty="0">
                <a:solidFill>
                  <a:srgbClr val="001AF4"/>
                </a:solidFill>
              </a:rPr>
              <a:t> to the world we have if we want to correct for bias.</a:t>
            </a:r>
          </a:p>
          <a:p>
            <a:endParaRPr lang="en-US" i="1" dirty="0">
              <a:solidFill>
                <a:srgbClr val="001AF4"/>
              </a:solidFill>
            </a:endParaRPr>
          </a:p>
          <a:p>
            <a:r>
              <a:rPr lang="en-US" i="1" dirty="0">
                <a:solidFill>
                  <a:srgbClr val="001AF4"/>
                </a:solidFill>
              </a:rPr>
              <a:t>Implies incorporating a causal model</a:t>
            </a:r>
          </a:p>
        </p:txBody>
      </p:sp>
    </p:spTree>
    <p:extLst>
      <p:ext uri="{BB962C8B-B14F-4D97-AF65-F5344CB8AC3E}">
        <p14:creationId xmlns:p14="http://schemas.microsoft.com/office/powerpoint/2010/main" val="3052941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35</a:t>
            </a:fld>
            <a:endParaRPr lang="en-US"/>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grpSp>
        <p:nvGrpSpPr>
          <p:cNvPr id="6" name="Group 5">
            <a:extLst>
              <a:ext uri="{FF2B5EF4-FFF2-40B4-BE49-F238E27FC236}">
                <a16:creationId xmlns:a16="http://schemas.microsoft.com/office/drawing/2014/main" id="{7987AEF0-10F4-5B48-AC2E-BCB8E1CF5BD7}"/>
              </a:ext>
            </a:extLst>
          </p:cNvPr>
          <p:cNvGrpSpPr/>
          <p:nvPr/>
        </p:nvGrpSpPr>
        <p:grpSpPr>
          <a:xfrm>
            <a:off x="414975" y="1752600"/>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3"/>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4"/>
                  <a:stretch>
                    <a:fillRect l="-1695" t="-3704" r="-847" b="-12963"/>
                  </a:stretch>
                </a:blipFill>
              </p:spPr>
              <p:txBody>
                <a:bodyPr/>
                <a:lstStyle/>
                <a:p>
                  <a:r>
                    <a:rPr lang="en-US">
                      <a:noFill/>
                    </a:rPr>
                    <a:t> </a:t>
                  </a:r>
                </a:p>
              </p:txBody>
            </p:sp>
          </mc:Fallback>
        </mc:AlternateContent>
      </p:grpSp>
      <p:sp>
        <p:nvSpPr>
          <p:cNvPr id="7" name="Rectangle 6">
            <a:extLst>
              <a:ext uri="{FF2B5EF4-FFF2-40B4-BE49-F238E27FC236}">
                <a16:creationId xmlns:a16="http://schemas.microsoft.com/office/drawing/2014/main" id="{9A96D055-E10D-EC41-A1A5-2C3C16FA26C4}"/>
              </a:ext>
            </a:extLst>
          </p:cNvPr>
          <p:cNvSpPr/>
          <p:nvPr/>
        </p:nvSpPr>
        <p:spPr>
          <a:xfrm>
            <a:off x="381000" y="247283"/>
            <a:ext cx="8534400" cy="1200329"/>
          </a:xfrm>
          <a:prstGeom prst="rect">
            <a:avLst/>
          </a:prstGeom>
        </p:spPr>
        <p:txBody>
          <a:bodyPr wrap="square">
            <a:spAutoFit/>
          </a:bodyPr>
          <a:lstStyle/>
          <a:p>
            <a:pPr marL="285750" indent="-285750">
              <a:buFont typeface="Arial" panose="020B0604020202020204" pitchFamily="34" charset="0"/>
              <a:buChar char="•"/>
            </a:pPr>
            <a:r>
              <a:rPr lang="en-US" dirty="0">
                <a:latin typeface="Helvetica Neue" panose="02000503000000020004" pitchFamily="2" charset="0"/>
              </a:rPr>
              <a:t>All the measures we discussed so far are </a:t>
            </a:r>
            <a:r>
              <a:rPr lang="en-US" i="1" dirty="0">
                <a:latin typeface="Helvetica Neue" panose="02000503000000020004" pitchFamily="2" charset="0"/>
              </a:rPr>
              <a:t>associational</a:t>
            </a:r>
          </a:p>
          <a:p>
            <a:pPr marL="285750" indent="-285750">
              <a:buFont typeface="Arial" panose="020B0604020202020204" pitchFamily="34" charset="0"/>
              <a:buChar char="•"/>
            </a:pPr>
            <a:r>
              <a:rPr lang="en-US" dirty="0">
                <a:latin typeface="Helvetica Neue" panose="02000503000000020004" pitchFamily="2" charset="0"/>
              </a:rPr>
              <a:t>Associational: statistical relationships between outcomes and protected attributes</a:t>
            </a:r>
          </a:p>
          <a:p>
            <a:pPr marL="285750" indent="-285750">
              <a:buFont typeface="Arial" panose="020B0604020202020204" pitchFamily="34" charset="0"/>
              <a:buChar char="•"/>
            </a:pPr>
            <a:r>
              <a:rPr lang="en-US" dirty="0">
                <a:latin typeface="Helvetica Neue" panose="02000503000000020004" pitchFamily="2" charset="0"/>
              </a:rPr>
              <a:t>Associational measures are misleading</a:t>
            </a:r>
            <a:endParaRPr lang="en-US" dirty="0">
              <a:effectLst/>
              <a:latin typeface="Helvetica Neue" panose="02000503000000020004" pitchFamily="2" charset="0"/>
            </a:endParaRPr>
          </a:p>
        </p:txBody>
      </p:sp>
    </p:spTree>
    <p:extLst>
      <p:ext uri="{BB962C8B-B14F-4D97-AF65-F5344CB8AC3E}">
        <p14:creationId xmlns:p14="http://schemas.microsoft.com/office/powerpoint/2010/main" val="747059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36</a:t>
            </a:fld>
            <a:endParaRPr lang="en-US"/>
          </a:p>
        </p:txBody>
      </p:sp>
      <p:sp>
        <p:nvSpPr>
          <p:cNvPr id="2" name="Title 1"/>
          <p:cNvSpPr>
            <a:spLocks noGrp="1"/>
          </p:cNvSpPr>
          <p:nvPr>
            <p:ph type="title" idx="4294967295"/>
          </p:nvPr>
        </p:nvSpPr>
        <p:spPr>
          <a:xfrm>
            <a:off x="0" y="180975"/>
            <a:ext cx="5111750" cy="523875"/>
          </a:xfrm>
        </p:spPr>
        <p:txBody>
          <a:bodyPr wrap="none">
            <a:spAutoFit/>
          </a:bodyPr>
          <a:lstStyle/>
          <a:p>
            <a:pPr algn="l"/>
            <a:r>
              <a:rPr lang="en-US" sz="2800" dirty="0"/>
              <a:t>Associational Fairness: misleading</a:t>
            </a:r>
            <a:endParaRPr lang="en-US" altLang="en-US" sz="2000" dirty="0"/>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pic>
        <p:nvPicPr>
          <p:cNvPr id="10" name="Picture 9">
            <a:extLst>
              <a:ext uri="{FF2B5EF4-FFF2-40B4-BE49-F238E27FC236}">
                <a16:creationId xmlns:a16="http://schemas.microsoft.com/office/drawing/2014/main" id="{1175C1DC-4228-504B-B2DB-86A0F48C9DD0}"/>
              </a:ext>
            </a:extLst>
          </p:cNvPr>
          <p:cNvPicPr>
            <a:picLocks noChangeAspect="1"/>
          </p:cNvPicPr>
          <p:nvPr/>
        </p:nvPicPr>
        <p:blipFill>
          <a:blip r:embed="rId3"/>
          <a:stretch>
            <a:fillRect/>
          </a:stretch>
        </p:blipFill>
        <p:spPr>
          <a:xfrm>
            <a:off x="170271" y="3544050"/>
            <a:ext cx="3828495" cy="2871371"/>
          </a:xfrm>
          <a:prstGeom prst="rect">
            <a:avLst/>
          </a:prstGeom>
        </p:spPr>
      </p:pic>
      <p:grpSp>
        <p:nvGrpSpPr>
          <p:cNvPr id="6" name="Group 5">
            <a:extLst>
              <a:ext uri="{FF2B5EF4-FFF2-40B4-BE49-F238E27FC236}">
                <a16:creationId xmlns:a16="http://schemas.microsoft.com/office/drawing/2014/main" id="{7987AEF0-10F4-5B48-AC2E-BCB8E1CF5BD7}"/>
              </a:ext>
            </a:extLst>
          </p:cNvPr>
          <p:cNvGrpSpPr/>
          <p:nvPr/>
        </p:nvGrpSpPr>
        <p:grpSpPr>
          <a:xfrm>
            <a:off x="170271" y="744867"/>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4"/>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5"/>
                  <a:stretch>
                    <a:fillRect l="-1695" t="-3704" r="-847" b="-12963"/>
                  </a:stretch>
                </a:blipFill>
              </p:spPr>
              <p:txBody>
                <a:bodyPr/>
                <a:lstStyle/>
                <a:p>
                  <a:r>
                    <a:rPr lang="en-US">
                      <a:noFill/>
                    </a:rPr>
                    <a:t> </a:t>
                  </a:r>
                </a:p>
              </p:txBody>
            </p:sp>
          </mc:Fallback>
        </mc:AlternateContent>
      </p:grpSp>
      <p:sp>
        <p:nvSpPr>
          <p:cNvPr id="5" name="TextBox 4">
            <a:extLst>
              <a:ext uri="{FF2B5EF4-FFF2-40B4-BE49-F238E27FC236}">
                <a16:creationId xmlns:a16="http://schemas.microsoft.com/office/drawing/2014/main" id="{78DF4FDE-1554-1048-BB5C-3481B893D84D}"/>
              </a:ext>
            </a:extLst>
          </p:cNvPr>
          <p:cNvSpPr txBox="1"/>
          <p:nvPr/>
        </p:nvSpPr>
        <p:spPr>
          <a:xfrm>
            <a:off x="4192771" y="3147190"/>
            <a:ext cx="4038600" cy="707886"/>
          </a:xfrm>
          <a:prstGeom prst="rect">
            <a:avLst/>
          </a:prstGeom>
          <a:noFill/>
        </p:spPr>
        <p:txBody>
          <a:bodyPr wrap="square" rtlCol="0">
            <a:spAutoFit/>
          </a:bodyPr>
          <a:lstStyle/>
          <a:p>
            <a:r>
              <a:rPr lang="en-US" sz="2000" dirty="0">
                <a:solidFill>
                  <a:srgbClr val="121CFF"/>
                </a:solidFill>
              </a:rPr>
              <a:t>Discrimination goes away when conditioned on department</a:t>
            </a:r>
          </a:p>
        </p:txBody>
      </p:sp>
    </p:spTree>
    <p:extLst>
      <p:ext uri="{BB962C8B-B14F-4D97-AF65-F5344CB8AC3E}">
        <p14:creationId xmlns:p14="http://schemas.microsoft.com/office/powerpoint/2010/main" val="2736136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0F697-9310-B84D-B464-AF8794D9A092}"/>
              </a:ext>
            </a:extLst>
          </p:cNvPr>
          <p:cNvPicPr>
            <a:picLocks noChangeAspect="1"/>
          </p:cNvPicPr>
          <p:nvPr/>
        </p:nvPicPr>
        <p:blipFill>
          <a:blip r:embed="rId3"/>
          <a:stretch>
            <a:fillRect/>
          </a:stretch>
        </p:blipFill>
        <p:spPr>
          <a:xfrm>
            <a:off x="914400" y="1219200"/>
            <a:ext cx="7215554" cy="5211233"/>
          </a:xfrm>
          <a:prstGeom prst="rect">
            <a:avLst/>
          </a:prstGeom>
        </p:spPr>
      </p:pic>
      <p:sp>
        <p:nvSpPr>
          <p:cNvPr id="6" name="TextBox 5">
            <a:extLst>
              <a:ext uri="{FF2B5EF4-FFF2-40B4-BE49-F238E27FC236}">
                <a16:creationId xmlns:a16="http://schemas.microsoft.com/office/drawing/2014/main" id="{12C1E39E-59B2-0841-93A9-A3CA39B1086C}"/>
              </a:ext>
            </a:extLst>
          </p:cNvPr>
          <p:cNvSpPr txBox="1"/>
          <p:nvPr/>
        </p:nvSpPr>
        <p:spPr>
          <a:xfrm>
            <a:off x="457200" y="136525"/>
            <a:ext cx="4648200" cy="646331"/>
          </a:xfrm>
          <a:prstGeom prst="rect">
            <a:avLst/>
          </a:prstGeom>
          <a:noFill/>
        </p:spPr>
        <p:txBody>
          <a:bodyPr wrap="square" rtlCol="0">
            <a:spAutoFit/>
          </a:bodyPr>
          <a:lstStyle/>
          <a:p>
            <a:r>
              <a:rPr lang="en-US" sz="3600" dirty="0"/>
              <a:t>Simpson’s paradox</a:t>
            </a:r>
          </a:p>
        </p:txBody>
      </p:sp>
    </p:spTree>
    <p:extLst>
      <p:ext uri="{BB962C8B-B14F-4D97-AF65-F5344CB8AC3E}">
        <p14:creationId xmlns:p14="http://schemas.microsoft.com/office/powerpoint/2010/main" val="3856160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38</a:t>
            </a:fld>
            <a:endParaRPr lang="en-US"/>
          </a:p>
        </p:txBody>
      </p:sp>
      <p:sp>
        <p:nvSpPr>
          <p:cNvPr id="2" name="Title 1"/>
          <p:cNvSpPr>
            <a:spLocks noGrp="1"/>
          </p:cNvSpPr>
          <p:nvPr>
            <p:ph type="title" idx="4294967295"/>
          </p:nvPr>
        </p:nvSpPr>
        <p:spPr>
          <a:xfrm>
            <a:off x="0" y="180975"/>
            <a:ext cx="5111750" cy="523875"/>
          </a:xfrm>
        </p:spPr>
        <p:txBody>
          <a:bodyPr wrap="none">
            <a:spAutoFit/>
          </a:bodyPr>
          <a:lstStyle/>
          <a:p>
            <a:pPr algn="l"/>
            <a:r>
              <a:rPr lang="en-US" sz="2800" dirty="0"/>
              <a:t>Associational Fairness: misleading</a:t>
            </a:r>
            <a:endParaRPr lang="en-US" altLang="en-US" sz="2000" dirty="0"/>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grpSp>
        <p:nvGrpSpPr>
          <p:cNvPr id="5" name="Group 4">
            <a:extLst>
              <a:ext uri="{FF2B5EF4-FFF2-40B4-BE49-F238E27FC236}">
                <a16:creationId xmlns:a16="http://schemas.microsoft.com/office/drawing/2014/main" id="{858EAB9E-BADE-4546-87D7-5B2A087A979D}"/>
              </a:ext>
            </a:extLst>
          </p:cNvPr>
          <p:cNvGrpSpPr/>
          <p:nvPr/>
        </p:nvGrpSpPr>
        <p:grpSpPr>
          <a:xfrm>
            <a:off x="4491658" y="184955"/>
            <a:ext cx="4482071" cy="4441592"/>
            <a:chOff x="-50301" y="1172344"/>
            <a:chExt cx="4482071" cy="4441592"/>
          </a:xfrm>
        </p:grpSpPr>
        <p:sp>
          <p:nvSpPr>
            <p:cNvPr id="11" name="TextBox 10">
              <a:extLst>
                <a:ext uri="{FF2B5EF4-FFF2-40B4-BE49-F238E27FC236}">
                  <a16:creationId xmlns:a16="http://schemas.microsoft.com/office/drawing/2014/main" id="{BF7DF90B-E2E3-8944-87A3-C939A46DDB1D}"/>
                </a:ext>
              </a:extLst>
            </p:cNvPr>
            <p:cNvSpPr txBox="1"/>
            <p:nvPr/>
          </p:nvSpPr>
          <p:spPr>
            <a:xfrm>
              <a:off x="3441974" y="468681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12" name="TextBox 11">
              <a:extLst>
                <a:ext uri="{FF2B5EF4-FFF2-40B4-BE49-F238E27FC236}">
                  <a16:creationId xmlns:a16="http://schemas.microsoft.com/office/drawing/2014/main" id="{31D9B403-B7AB-2B4B-840D-BABB9EF882B1}"/>
                </a:ext>
              </a:extLst>
            </p:cNvPr>
            <p:cNvSpPr txBox="1"/>
            <p:nvPr/>
          </p:nvSpPr>
          <p:spPr>
            <a:xfrm>
              <a:off x="1738393" y="4701567"/>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4" name="Oval 13">
              <a:extLst>
                <a:ext uri="{FF2B5EF4-FFF2-40B4-BE49-F238E27FC236}">
                  <a16:creationId xmlns:a16="http://schemas.microsoft.com/office/drawing/2014/main" id="{D28A15E1-A4DB-6D44-B8F5-AB25BC32F081}"/>
                </a:ext>
              </a:extLst>
            </p:cNvPr>
            <p:cNvSpPr/>
            <p:nvPr/>
          </p:nvSpPr>
          <p:spPr>
            <a:xfrm>
              <a:off x="3339626" y="4639577"/>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6" name="Oval 15">
              <a:extLst>
                <a:ext uri="{FF2B5EF4-FFF2-40B4-BE49-F238E27FC236}">
                  <a16:creationId xmlns:a16="http://schemas.microsoft.com/office/drawing/2014/main" id="{F75B556C-11B2-2540-8658-A69C431954A2}"/>
                </a:ext>
              </a:extLst>
            </p:cNvPr>
            <p:cNvSpPr/>
            <p:nvPr/>
          </p:nvSpPr>
          <p:spPr>
            <a:xfrm>
              <a:off x="1608770" y="4631720"/>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7" name="Oval 16">
              <a:extLst>
                <a:ext uri="{FF2B5EF4-FFF2-40B4-BE49-F238E27FC236}">
                  <a16:creationId xmlns:a16="http://schemas.microsoft.com/office/drawing/2014/main" id="{49C5C8F3-6E9F-E44A-9897-F4C75ADFFF0D}"/>
                </a:ext>
              </a:extLst>
            </p:cNvPr>
            <p:cNvSpPr/>
            <p:nvPr/>
          </p:nvSpPr>
          <p:spPr>
            <a:xfrm>
              <a:off x="88382" y="464830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8" name="TextBox 17">
              <a:extLst>
                <a:ext uri="{FF2B5EF4-FFF2-40B4-BE49-F238E27FC236}">
                  <a16:creationId xmlns:a16="http://schemas.microsoft.com/office/drawing/2014/main" id="{B2CFF51F-06F3-F040-9979-A604028E520F}"/>
                </a:ext>
              </a:extLst>
            </p:cNvPr>
            <p:cNvSpPr txBox="1"/>
            <p:nvPr/>
          </p:nvSpPr>
          <p:spPr>
            <a:xfrm>
              <a:off x="205049" y="4702068"/>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19" name="Straight Arrow Connector 18">
              <a:extLst>
                <a:ext uri="{FF2B5EF4-FFF2-40B4-BE49-F238E27FC236}">
                  <a16:creationId xmlns:a16="http://schemas.microsoft.com/office/drawing/2014/main" id="{A07E9D3B-84F7-9547-A91F-BFFA562EDB69}"/>
                </a:ext>
              </a:extLst>
            </p:cNvPr>
            <p:cNvCxnSpPr>
              <a:cxnSpLocks/>
              <a:stCxn id="16" idx="6"/>
              <a:endCxn id="14" idx="2"/>
            </p:cNvCxnSpPr>
            <p:nvPr/>
          </p:nvCxnSpPr>
          <p:spPr>
            <a:xfrm>
              <a:off x="2200522" y="4901622"/>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90494E-E4AA-804B-9572-EB5943B8DA21}"/>
                </a:ext>
              </a:extLst>
            </p:cNvPr>
            <p:cNvCxnSpPr>
              <a:cxnSpLocks/>
              <a:stCxn id="17" idx="6"/>
              <a:endCxn id="16" idx="2"/>
            </p:cNvCxnSpPr>
            <p:nvPr/>
          </p:nvCxnSpPr>
          <p:spPr>
            <a:xfrm flipV="1">
              <a:off x="680134" y="4901622"/>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5EC6CE-4DBA-374D-8683-D11D5B3C70F6}"/>
                </a:ext>
              </a:extLst>
            </p:cNvPr>
            <p:cNvCxnSpPr>
              <a:cxnSpLocks/>
              <a:endCxn id="14" idx="7"/>
            </p:cNvCxnSpPr>
            <p:nvPr/>
          </p:nvCxnSpPr>
          <p:spPr>
            <a:xfrm flipH="1">
              <a:off x="3844718" y="4369745"/>
              <a:ext cx="189008" cy="34888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403E08-C4EF-0B4F-83C6-E65D8902C69B}"/>
                </a:ext>
              </a:extLst>
            </p:cNvPr>
            <p:cNvCxnSpPr>
              <a:cxnSpLocks/>
            </p:cNvCxnSpPr>
            <p:nvPr/>
          </p:nvCxnSpPr>
          <p:spPr>
            <a:xfrm>
              <a:off x="3209462" y="4491818"/>
              <a:ext cx="181338" cy="231929"/>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B775E2-4725-7740-9257-7ADA1EAF9EA0}"/>
                </a:ext>
              </a:extLst>
            </p:cNvPr>
            <p:cNvCxnSpPr>
              <a:cxnSpLocks/>
              <a:endCxn id="16" idx="7"/>
            </p:cNvCxnSpPr>
            <p:nvPr/>
          </p:nvCxnSpPr>
          <p:spPr>
            <a:xfrm flipH="1">
              <a:off x="2113862" y="4356694"/>
              <a:ext cx="221906" cy="35407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DA362D-837E-9347-8E91-4AF5FC25C104}"/>
                </a:ext>
              </a:extLst>
            </p:cNvPr>
            <p:cNvCxnSpPr>
              <a:cxnSpLocks/>
              <a:endCxn id="16" idx="1"/>
            </p:cNvCxnSpPr>
            <p:nvPr/>
          </p:nvCxnSpPr>
          <p:spPr>
            <a:xfrm>
              <a:off x="1498018" y="4450734"/>
              <a:ext cx="197412" cy="26003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C9FAD64-C5FE-694D-B54E-8518456E1B4B}"/>
                </a:ext>
              </a:extLst>
            </p:cNvPr>
            <p:cNvSpPr/>
            <p:nvPr/>
          </p:nvSpPr>
          <p:spPr>
            <a:xfrm>
              <a:off x="-50301" y="5213826"/>
              <a:ext cx="1048997" cy="400110"/>
            </a:xfrm>
            <a:prstGeom prst="rect">
              <a:avLst/>
            </a:prstGeom>
          </p:spPr>
          <p:txBody>
            <a:bodyPr wrap="square">
              <a:spAutoFit/>
            </a:bodyPr>
            <a:lstStyle/>
            <a:p>
              <a:r>
                <a:rPr lang="en-US" sz="2000" dirty="0"/>
                <a:t>Gender</a:t>
              </a:r>
            </a:p>
          </p:txBody>
        </p:sp>
        <p:sp>
          <p:nvSpPr>
            <p:cNvPr id="27" name="Rectangle 26">
              <a:extLst>
                <a:ext uri="{FF2B5EF4-FFF2-40B4-BE49-F238E27FC236}">
                  <a16:creationId xmlns:a16="http://schemas.microsoft.com/office/drawing/2014/main" id="{D303C7B5-88EC-D24E-80E2-0BE622851371}"/>
                </a:ext>
              </a:extLst>
            </p:cNvPr>
            <p:cNvSpPr/>
            <p:nvPr/>
          </p:nvSpPr>
          <p:spPr>
            <a:xfrm>
              <a:off x="3145102" y="5171524"/>
              <a:ext cx="1286668" cy="400110"/>
            </a:xfrm>
            <a:prstGeom prst="rect">
              <a:avLst/>
            </a:prstGeom>
          </p:spPr>
          <p:txBody>
            <a:bodyPr wrap="square">
              <a:spAutoFit/>
            </a:bodyPr>
            <a:lstStyle/>
            <a:p>
              <a:r>
                <a:rPr lang="en-US" sz="2000" dirty="0"/>
                <a:t>Admitted</a:t>
              </a:r>
            </a:p>
          </p:txBody>
        </p:sp>
        <p:sp>
          <p:nvSpPr>
            <p:cNvPr id="28" name="Rectangle 27">
              <a:extLst>
                <a:ext uri="{FF2B5EF4-FFF2-40B4-BE49-F238E27FC236}">
                  <a16:creationId xmlns:a16="http://schemas.microsoft.com/office/drawing/2014/main" id="{A0023701-7479-4845-97C2-1F9BF70EF869}"/>
                </a:ext>
              </a:extLst>
            </p:cNvPr>
            <p:cNvSpPr/>
            <p:nvPr/>
          </p:nvSpPr>
          <p:spPr>
            <a:xfrm>
              <a:off x="1101617" y="1172344"/>
              <a:ext cx="3241978" cy="523220"/>
            </a:xfrm>
            <a:prstGeom prst="rect">
              <a:avLst/>
            </a:prstGeom>
          </p:spPr>
          <p:txBody>
            <a:bodyPr wrap="none">
              <a:spAutoFit/>
            </a:bodyPr>
            <a:lstStyle/>
            <a:p>
              <a:r>
                <a:rPr lang="en-US" sz="2800" dirty="0"/>
                <a:t>Causal Model: Better</a:t>
              </a:r>
            </a:p>
          </p:txBody>
        </p:sp>
        <p:sp>
          <p:nvSpPr>
            <p:cNvPr id="29" name="Rectangle 28">
              <a:extLst>
                <a:ext uri="{FF2B5EF4-FFF2-40B4-BE49-F238E27FC236}">
                  <a16:creationId xmlns:a16="http://schemas.microsoft.com/office/drawing/2014/main" id="{663B07AF-7B97-C441-9B92-61F77886D0C2}"/>
                </a:ext>
              </a:extLst>
            </p:cNvPr>
            <p:cNvSpPr/>
            <p:nvPr/>
          </p:nvSpPr>
          <p:spPr>
            <a:xfrm>
              <a:off x="1570001" y="5188106"/>
              <a:ext cx="928637" cy="400110"/>
            </a:xfrm>
            <a:prstGeom prst="rect">
              <a:avLst/>
            </a:prstGeom>
          </p:spPr>
          <p:txBody>
            <a:bodyPr wrap="square">
              <a:spAutoFit/>
            </a:bodyPr>
            <a:lstStyle/>
            <a:p>
              <a:r>
                <a:rPr lang="en-US" sz="2000" dirty="0"/>
                <a:t>Dept</a:t>
              </a:r>
            </a:p>
          </p:txBody>
        </p:sp>
      </p:grpSp>
      <p:grpSp>
        <p:nvGrpSpPr>
          <p:cNvPr id="6" name="Group 5">
            <a:extLst>
              <a:ext uri="{FF2B5EF4-FFF2-40B4-BE49-F238E27FC236}">
                <a16:creationId xmlns:a16="http://schemas.microsoft.com/office/drawing/2014/main" id="{7987AEF0-10F4-5B48-AC2E-BCB8E1CF5BD7}"/>
              </a:ext>
            </a:extLst>
          </p:cNvPr>
          <p:cNvGrpSpPr/>
          <p:nvPr/>
        </p:nvGrpSpPr>
        <p:grpSpPr>
          <a:xfrm>
            <a:off x="170271" y="744867"/>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3"/>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5"/>
                  <a:stretch>
                    <a:fillRect l="-1695" t="-3704" r="-847" b="-12963"/>
                  </a:stretch>
                </a:blipFill>
              </p:spPr>
              <p:txBody>
                <a:bodyPr/>
                <a:lstStyle/>
                <a:p>
                  <a:r>
                    <a:rPr lang="en-US">
                      <a:noFill/>
                    </a:rPr>
                    <a:t> </a:t>
                  </a:r>
                </a:p>
              </p:txBody>
            </p:sp>
          </mc:Fallback>
        </mc:AlternateContent>
      </p:grpSp>
      <p:pic>
        <p:nvPicPr>
          <p:cNvPr id="30" name="Picture 29">
            <a:extLst>
              <a:ext uri="{FF2B5EF4-FFF2-40B4-BE49-F238E27FC236}">
                <a16:creationId xmlns:a16="http://schemas.microsoft.com/office/drawing/2014/main" id="{ACE9417D-E023-EB48-A165-8C88F642E4C8}"/>
              </a:ext>
            </a:extLst>
          </p:cNvPr>
          <p:cNvPicPr>
            <a:picLocks noChangeAspect="1"/>
          </p:cNvPicPr>
          <p:nvPr/>
        </p:nvPicPr>
        <p:blipFill>
          <a:blip r:embed="rId6"/>
          <a:stretch>
            <a:fillRect/>
          </a:stretch>
        </p:blipFill>
        <p:spPr>
          <a:xfrm>
            <a:off x="170271" y="3544050"/>
            <a:ext cx="3828495" cy="2871371"/>
          </a:xfrm>
          <a:prstGeom prst="rect">
            <a:avLst/>
          </a:prstGeom>
        </p:spPr>
      </p:pic>
    </p:spTree>
    <p:extLst>
      <p:ext uri="{BB962C8B-B14F-4D97-AF65-F5344CB8AC3E}">
        <p14:creationId xmlns:p14="http://schemas.microsoft.com/office/powerpoint/2010/main" val="3183327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39</a:t>
            </a:fld>
            <a:endParaRPr lang="en-US"/>
          </a:p>
        </p:txBody>
      </p:sp>
      <p:sp>
        <p:nvSpPr>
          <p:cNvPr id="2" name="Title 1"/>
          <p:cNvSpPr>
            <a:spLocks noGrp="1"/>
          </p:cNvSpPr>
          <p:nvPr>
            <p:ph type="title" idx="4294967295"/>
          </p:nvPr>
        </p:nvSpPr>
        <p:spPr>
          <a:xfrm>
            <a:off x="0" y="180975"/>
            <a:ext cx="5111750" cy="523875"/>
          </a:xfrm>
        </p:spPr>
        <p:txBody>
          <a:bodyPr wrap="none">
            <a:spAutoFit/>
          </a:bodyPr>
          <a:lstStyle/>
          <a:p>
            <a:pPr algn="l"/>
            <a:r>
              <a:rPr lang="en-US" sz="2800" dirty="0"/>
              <a:t>Associational Fairness: misleading</a:t>
            </a:r>
            <a:endParaRPr lang="en-US" altLang="en-US" sz="2000" dirty="0"/>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pic>
        <p:nvPicPr>
          <p:cNvPr id="10" name="Picture 9">
            <a:extLst>
              <a:ext uri="{FF2B5EF4-FFF2-40B4-BE49-F238E27FC236}">
                <a16:creationId xmlns:a16="http://schemas.microsoft.com/office/drawing/2014/main" id="{1175C1DC-4228-504B-B2DB-86A0F48C9DD0}"/>
              </a:ext>
            </a:extLst>
          </p:cNvPr>
          <p:cNvPicPr>
            <a:picLocks noChangeAspect="1"/>
          </p:cNvPicPr>
          <p:nvPr/>
        </p:nvPicPr>
        <p:blipFill>
          <a:blip r:embed="rId3"/>
          <a:stretch>
            <a:fillRect/>
          </a:stretch>
        </p:blipFill>
        <p:spPr>
          <a:xfrm>
            <a:off x="170271" y="3544050"/>
            <a:ext cx="3828495" cy="2871371"/>
          </a:xfrm>
          <a:prstGeom prst="rect">
            <a:avLst/>
          </a:prstGeom>
        </p:spPr>
      </p:pic>
      <p:grpSp>
        <p:nvGrpSpPr>
          <p:cNvPr id="5" name="Group 4">
            <a:extLst>
              <a:ext uri="{FF2B5EF4-FFF2-40B4-BE49-F238E27FC236}">
                <a16:creationId xmlns:a16="http://schemas.microsoft.com/office/drawing/2014/main" id="{858EAB9E-BADE-4546-87D7-5B2A087A979D}"/>
              </a:ext>
            </a:extLst>
          </p:cNvPr>
          <p:cNvGrpSpPr/>
          <p:nvPr/>
        </p:nvGrpSpPr>
        <p:grpSpPr>
          <a:xfrm>
            <a:off x="4491658" y="184955"/>
            <a:ext cx="4482071" cy="4441592"/>
            <a:chOff x="-50301" y="1172344"/>
            <a:chExt cx="4482071" cy="4441592"/>
          </a:xfrm>
        </p:grpSpPr>
        <p:sp>
          <p:nvSpPr>
            <p:cNvPr id="11" name="TextBox 10">
              <a:extLst>
                <a:ext uri="{FF2B5EF4-FFF2-40B4-BE49-F238E27FC236}">
                  <a16:creationId xmlns:a16="http://schemas.microsoft.com/office/drawing/2014/main" id="{BF7DF90B-E2E3-8944-87A3-C939A46DDB1D}"/>
                </a:ext>
              </a:extLst>
            </p:cNvPr>
            <p:cNvSpPr txBox="1"/>
            <p:nvPr/>
          </p:nvSpPr>
          <p:spPr>
            <a:xfrm>
              <a:off x="3441974" y="468681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12" name="TextBox 11">
              <a:extLst>
                <a:ext uri="{FF2B5EF4-FFF2-40B4-BE49-F238E27FC236}">
                  <a16:creationId xmlns:a16="http://schemas.microsoft.com/office/drawing/2014/main" id="{31D9B403-B7AB-2B4B-840D-BABB9EF882B1}"/>
                </a:ext>
              </a:extLst>
            </p:cNvPr>
            <p:cNvSpPr txBox="1"/>
            <p:nvPr/>
          </p:nvSpPr>
          <p:spPr>
            <a:xfrm>
              <a:off x="1738393" y="4701567"/>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4" name="Oval 13">
              <a:extLst>
                <a:ext uri="{FF2B5EF4-FFF2-40B4-BE49-F238E27FC236}">
                  <a16:creationId xmlns:a16="http://schemas.microsoft.com/office/drawing/2014/main" id="{D28A15E1-A4DB-6D44-B8F5-AB25BC32F081}"/>
                </a:ext>
              </a:extLst>
            </p:cNvPr>
            <p:cNvSpPr/>
            <p:nvPr/>
          </p:nvSpPr>
          <p:spPr>
            <a:xfrm>
              <a:off x="3339626" y="4639577"/>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6" name="Oval 15">
              <a:extLst>
                <a:ext uri="{FF2B5EF4-FFF2-40B4-BE49-F238E27FC236}">
                  <a16:creationId xmlns:a16="http://schemas.microsoft.com/office/drawing/2014/main" id="{F75B556C-11B2-2540-8658-A69C431954A2}"/>
                </a:ext>
              </a:extLst>
            </p:cNvPr>
            <p:cNvSpPr/>
            <p:nvPr/>
          </p:nvSpPr>
          <p:spPr>
            <a:xfrm>
              <a:off x="1608770" y="4631720"/>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7" name="Oval 16">
              <a:extLst>
                <a:ext uri="{FF2B5EF4-FFF2-40B4-BE49-F238E27FC236}">
                  <a16:creationId xmlns:a16="http://schemas.microsoft.com/office/drawing/2014/main" id="{49C5C8F3-6E9F-E44A-9897-F4C75ADFFF0D}"/>
                </a:ext>
              </a:extLst>
            </p:cNvPr>
            <p:cNvSpPr/>
            <p:nvPr/>
          </p:nvSpPr>
          <p:spPr>
            <a:xfrm>
              <a:off x="88382" y="464830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8" name="TextBox 17">
              <a:extLst>
                <a:ext uri="{FF2B5EF4-FFF2-40B4-BE49-F238E27FC236}">
                  <a16:creationId xmlns:a16="http://schemas.microsoft.com/office/drawing/2014/main" id="{B2CFF51F-06F3-F040-9979-A604028E520F}"/>
                </a:ext>
              </a:extLst>
            </p:cNvPr>
            <p:cNvSpPr txBox="1"/>
            <p:nvPr/>
          </p:nvSpPr>
          <p:spPr>
            <a:xfrm>
              <a:off x="205049" y="4702068"/>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19" name="Straight Arrow Connector 18">
              <a:extLst>
                <a:ext uri="{FF2B5EF4-FFF2-40B4-BE49-F238E27FC236}">
                  <a16:creationId xmlns:a16="http://schemas.microsoft.com/office/drawing/2014/main" id="{A07E9D3B-84F7-9547-A91F-BFFA562EDB69}"/>
                </a:ext>
              </a:extLst>
            </p:cNvPr>
            <p:cNvCxnSpPr>
              <a:cxnSpLocks/>
              <a:stCxn id="16" idx="6"/>
              <a:endCxn id="14" idx="2"/>
            </p:cNvCxnSpPr>
            <p:nvPr/>
          </p:nvCxnSpPr>
          <p:spPr>
            <a:xfrm>
              <a:off x="2200522" y="4901622"/>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90494E-E4AA-804B-9572-EB5943B8DA21}"/>
                </a:ext>
              </a:extLst>
            </p:cNvPr>
            <p:cNvCxnSpPr>
              <a:cxnSpLocks/>
              <a:stCxn id="17" idx="6"/>
              <a:endCxn id="16" idx="2"/>
            </p:cNvCxnSpPr>
            <p:nvPr/>
          </p:nvCxnSpPr>
          <p:spPr>
            <a:xfrm flipV="1">
              <a:off x="680134" y="4901622"/>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5EC6CE-4DBA-374D-8683-D11D5B3C70F6}"/>
                </a:ext>
              </a:extLst>
            </p:cNvPr>
            <p:cNvCxnSpPr>
              <a:cxnSpLocks/>
              <a:endCxn id="14" idx="7"/>
            </p:cNvCxnSpPr>
            <p:nvPr/>
          </p:nvCxnSpPr>
          <p:spPr>
            <a:xfrm flipH="1">
              <a:off x="3844718" y="4369745"/>
              <a:ext cx="189008" cy="34888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403E08-C4EF-0B4F-83C6-E65D8902C69B}"/>
                </a:ext>
              </a:extLst>
            </p:cNvPr>
            <p:cNvCxnSpPr>
              <a:cxnSpLocks/>
            </p:cNvCxnSpPr>
            <p:nvPr/>
          </p:nvCxnSpPr>
          <p:spPr>
            <a:xfrm>
              <a:off x="3209462" y="4491818"/>
              <a:ext cx="181338" cy="231929"/>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B775E2-4725-7740-9257-7ADA1EAF9EA0}"/>
                </a:ext>
              </a:extLst>
            </p:cNvPr>
            <p:cNvCxnSpPr>
              <a:cxnSpLocks/>
              <a:endCxn id="16" idx="7"/>
            </p:cNvCxnSpPr>
            <p:nvPr/>
          </p:nvCxnSpPr>
          <p:spPr>
            <a:xfrm flipH="1">
              <a:off x="2113862" y="4356694"/>
              <a:ext cx="221906" cy="35407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DA362D-837E-9347-8E91-4AF5FC25C104}"/>
                </a:ext>
              </a:extLst>
            </p:cNvPr>
            <p:cNvCxnSpPr>
              <a:cxnSpLocks/>
              <a:endCxn id="16" idx="1"/>
            </p:cNvCxnSpPr>
            <p:nvPr/>
          </p:nvCxnSpPr>
          <p:spPr>
            <a:xfrm>
              <a:off x="1498018" y="4450734"/>
              <a:ext cx="197412" cy="26003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C9FAD64-C5FE-694D-B54E-8518456E1B4B}"/>
                </a:ext>
              </a:extLst>
            </p:cNvPr>
            <p:cNvSpPr/>
            <p:nvPr/>
          </p:nvSpPr>
          <p:spPr>
            <a:xfrm>
              <a:off x="-50301" y="5213826"/>
              <a:ext cx="1048997" cy="400110"/>
            </a:xfrm>
            <a:prstGeom prst="rect">
              <a:avLst/>
            </a:prstGeom>
          </p:spPr>
          <p:txBody>
            <a:bodyPr wrap="square">
              <a:spAutoFit/>
            </a:bodyPr>
            <a:lstStyle/>
            <a:p>
              <a:r>
                <a:rPr lang="en-US" sz="2000" dirty="0"/>
                <a:t>Gender</a:t>
              </a:r>
            </a:p>
          </p:txBody>
        </p:sp>
        <p:sp>
          <p:nvSpPr>
            <p:cNvPr id="27" name="Rectangle 26">
              <a:extLst>
                <a:ext uri="{FF2B5EF4-FFF2-40B4-BE49-F238E27FC236}">
                  <a16:creationId xmlns:a16="http://schemas.microsoft.com/office/drawing/2014/main" id="{D303C7B5-88EC-D24E-80E2-0BE622851371}"/>
                </a:ext>
              </a:extLst>
            </p:cNvPr>
            <p:cNvSpPr/>
            <p:nvPr/>
          </p:nvSpPr>
          <p:spPr>
            <a:xfrm>
              <a:off x="3145102" y="5171524"/>
              <a:ext cx="1286668" cy="400110"/>
            </a:xfrm>
            <a:prstGeom prst="rect">
              <a:avLst/>
            </a:prstGeom>
          </p:spPr>
          <p:txBody>
            <a:bodyPr wrap="square">
              <a:spAutoFit/>
            </a:bodyPr>
            <a:lstStyle/>
            <a:p>
              <a:r>
                <a:rPr lang="en-US" sz="2000" dirty="0"/>
                <a:t>Admitted</a:t>
              </a:r>
            </a:p>
          </p:txBody>
        </p:sp>
        <p:sp>
          <p:nvSpPr>
            <p:cNvPr id="28" name="Rectangle 27">
              <a:extLst>
                <a:ext uri="{FF2B5EF4-FFF2-40B4-BE49-F238E27FC236}">
                  <a16:creationId xmlns:a16="http://schemas.microsoft.com/office/drawing/2014/main" id="{A0023701-7479-4845-97C2-1F9BF70EF869}"/>
                </a:ext>
              </a:extLst>
            </p:cNvPr>
            <p:cNvSpPr/>
            <p:nvPr/>
          </p:nvSpPr>
          <p:spPr>
            <a:xfrm>
              <a:off x="1101617" y="1172344"/>
              <a:ext cx="3241978" cy="523220"/>
            </a:xfrm>
            <a:prstGeom prst="rect">
              <a:avLst/>
            </a:prstGeom>
          </p:spPr>
          <p:txBody>
            <a:bodyPr wrap="none">
              <a:spAutoFit/>
            </a:bodyPr>
            <a:lstStyle/>
            <a:p>
              <a:r>
                <a:rPr lang="en-US" sz="2800" dirty="0"/>
                <a:t>Causal Model: Better</a:t>
              </a:r>
            </a:p>
          </p:txBody>
        </p:sp>
        <p:sp>
          <p:nvSpPr>
            <p:cNvPr id="29" name="Rectangle 28">
              <a:extLst>
                <a:ext uri="{FF2B5EF4-FFF2-40B4-BE49-F238E27FC236}">
                  <a16:creationId xmlns:a16="http://schemas.microsoft.com/office/drawing/2014/main" id="{663B07AF-7B97-C441-9B92-61F77886D0C2}"/>
                </a:ext>
              </a:extLst>
            </p:cNvPr>
            <p:cNvSpPr/>
            <p:nvPr/>
          </p:nvSpPr>
          <p:spPr>
            <a:xfrm>
              <a:off x="1570001" y="5188106"/>
              <a:ext cx="928637" cy="400110"/>
            </a:xfrm>
            <a:prstGeom prst="rect">
              <a:avLst/>
            </a:prstGeom>
          </p:spPr>
          <p:txBody>
            <a:bodyPr wrap="square">
              <a:spAutoFit/>
            </a:bodyPr>
            <a:lstStyle/>
            <a:p>
              <a:r>
                <a:rPr lang="en-US" sz="2000" dirty="0"/>
                <a:t>Dept</a:t>
              </a:r>
            </a:p>
          </p:txBody>
        </p:sp>
      </p:grpSp>
      <p:grpSp>
        <p:nvGrpSpPr>
          <p:cNvPr id="6" name="Group 5">
            <a:extLst>
              <a:ext uri="{FF2B5EF4-FFF2-40B4-BE49-F238E27FC236}">
                <a16:creationId xmlns:a16="http://schemas.microsoft.com/office/drawing/2014/main" id="{7987AEF0-10F4-5B48-AC2E-BCB8E1CF5BD7}"/>
              </a:ext>
            </a:extLst>
          </p:cNvPr>
          <p:cNvGrpSpPr/>
          <p:nvPr/>
        </p:nvGrpSpPr>
        <p:grpSpPr>
          <a:xfrm>
            <a:off x="170271" y="744867"/>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4"/>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5"/>
                  <a:stretch>
                    <a:fillRect l="-1695" t="-3704" r="-847" b="-12963"/>
                  </a:stretch>
                </a:blipFill>
              </p:spPr>
              <p:txBody>
                <a:bodyPr/>
                <a:lstStyle/>
                <a:p>
                  <a:r>
                    <a:rPr lang="en-US">
                      <a:noFill/>
                    </a:rPr>
                    <a:t> </a:t>
                  </a:r>
                </a:p>
              </p:txBody>
            </p:sp>
          </mc:Fallback>
        </mc:AlternateContent>
      </p:grpSp>
      <p:sp>
        <p:nvSpPr>
          <p:cNvPr id="31" name="Oval 30">
            <a:extLst>
              <a:ext uri="{FF2B5EF4-FFF2-40B4-BE49-F238E27FC236}">
                <a16:creationId xmlns:a16="http://schemas.microsoft.com/office/drawing/2014/main" id="{58D3C394-54F3-034D-85EE-5485D346EB8D}"/>
              </a:ext>
            </a:extLst>
          </p:cNvPr>
          <p:cNvSpPr/>
          <p:nvPr/>
        </p:nvSpPr>
        <p:spPr>
          <a:xfrm rot="5400000">
            <a:off x="2935372" y="5682488"/>
            <a:ext cx="751964" cy="59576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734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dt" idx="10"/>
          </p:nvPr>
        </p:nvSpPr>
        <p:spPr>
          <a:xfrm>
            <a:off x="628650" y="5624513"/>
            <a:ext cx="20574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12/3/18</a:t>
            </a:r>
            <a:endParaRPr/>
          </a:p>
        </p:txBody>
      </p:sp>
      <p:sp>
        <p:nvSpPr>
          <p:cNvPr id="207" name="Google Shape;207;p34"/>
          <p:cNvSpPr txBox="1">
            <a:spLocks noGrp="1"/>
          </p:cNvSpPr>
          <p:nvPr>
            <p:ph type="ftr" idx="11"/>
          </p:nvPr>
        </p:nvSpPr>
        <p:spPr>
          <a:xfrm>
            <a:off x="3028950" y="5624513"/>
            <a:ext cx="30861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Bill Howe, UW</a:t>
            </a:r>
            <a:endParaRPr/>
          </a:p>
        </p:txBody>
      </p:sp>
      <p:sp>
        <p:nvSpPr>
          <p:cNvPr id="208" name="Google Shape;208;p34"/>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fld id="{00000000-1234-1234-1234-123412341234}" type="slidenum">
              <a:rPr lang="en-US"/>
              <a:pPr>
                <a:spcBef>
                  <a:spcPts val="0"/>
                </a:spcBef>
                <a:spcAft>
                  <a:spcPts val="0"/>
                </a:spcAft>
              </a:pPr>
              <a:t>4</a:t>
            </a:fld>
            <a:endParaRPr/>
          </a:p>
        </p:txBody>
      </p:sp>
      <p:pic>
        <p:nvPicPr>
          <p:cNvPr id="209" name="Google Shape;209;p34"/>
          <p:cNvPicPr preferRelativeResize="0"/>
          <p:nvPr/>
        </p:nvPicPr>
        <p:blipFill rotWithShape="1">
          <a:blip r:embed="rId3">
            <a:alphaModFix/>
          </a:blip>
          <a:srcRect/>
          <a:stretch/>
        </p:blipFill>
        <p:spPr>
          <a:xfrm>
            <a:off x="1893094" y="1200991"/>
            <a:ext cx="6857999" cy="4364181"/>
          </a:xfrm>
          <a:prstGeom prst="rect">
            <a:avLst/>
          </a:prstGeom>
          <a:noFill/>
          <a:ln>
            <a:noFill/>
          </a:ln>
        </p:spPr>
      </p:pic>
    </p:spTree>
    <p:extLst>
      <p:ext uri="{BB962C8B-B14F-4D97-AF65-F5344CB8AC3E}">
        <p14:creationId xmlns:p14="http://schemas.microsoft.com/office/powerpoint/2010/main" val="225307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2C98-A285-1E4B-8FFF-760E7F4D4A3A}"/>
              </a:ext>
            </a:extLst>
          </p:cNvPr>
          <p:cNvSpPr>
            <a:spLocks noGrp="1"/>
          </p:cNvSpPr>
          <p:nvPr>
            <p:ph type="title"/>
          </p:nvPr>
        </p:nvSpPr>
        <p:spPr/>
        <p:txBody>
          <a:bodyPr>
            <a:normAutofit fontScale="90000"/>
          </a:bodyPr>
          <a:lstStyle/>
          <a:p>
            <a:r>
              <a:rPr lang="en-US" dirty="0"/>
              <a:t>Associational Fairness definitions and Methods</a:t>
            </a:r>
          </a:p>
        </p:txBody>
      </p:sp>
      <p:sp>
        <p:nvSpPr>
          <p:cNvPr id="4" name="Slide Number Placeholder 3">
            <a:extLst>
              <a:ext uri="{FF2B5EF4-FFF2-40B4-BE49-F238E27FC236}">
                <a16:creationId xmlns:a16="http://schemas.microsoft.com/office/drawing/2014/main" id="{08367D0F-2C3D-8842-A5B2-2E56156FC17F}"/>
              </a:ext>
            </a:extLst>
          </p:cNvPr>
          <p:cNvSpPr>
            <a:spLocks noGrp="1"/>
          </p:cNvSpPr>
          <p:nvPr>
            <p:ph type="sldNum" sz="quarter" idx="12"/>
          </p:nvPr>
        </p:nvSpPr>
        <p:spPr/>
        <p:txBody>
          <a:bodyPr/>
          <a:lstStyle/>
          <a:p>
            <a:fld id="{957239CD-2F0E-0D4D-84EB-78B480075DD5}" type="slidenum">
              <a:rPr lang="en-US" smtClean="0"/>
              <a:t>40</a:t>
            </a:fld>
            <a:endParaRPr lang="en-US"/>
          </a:p>
        </p:txBody>
      </p:sp>
      <p:graphicFrame>
        <p:nvGraphicFramePr>
          <p:cNvPr id="10" name="Table 9">
            <a:extLst>
              <a:ext uri="{FF2B5EF4-FFF2-40B4-BE49-F238E27FC236}">
                <a16:creationId xmlns:a16="http://schemas.microsoft.com/office/drawing/2014/main" id="{31FDC264-075D-E147-A433-461FD678695E}"/>
              </a:ext>
            </a:extLst>
          </p:cNvPr>
          <p:cNvGraphicFramePr>
            <a:graphicFrameLocks noGrp="1"/>
          </p:cNvGraphicFramePr>
          <p:nvPr/>
        </p:nvGraphicFramePr>
        <p:xfrm>
          <a:off x="311729" y="2272558"/>
          <a:ext cx="8520542" cy="4010597"/>
        </p:xfrm>
        <a:graphic>
          <a:graphicData uri="http://schemas.openxmlformats.org/drawingml/2006/table">
            <a:tbl>
              <a:tblPr firstRow="1" bandRow="1">
                <a:tableStyleId>{5940675A-B579-460E-94D1-54222C63F5DA}</a:tableStyleId>
              </a:tblPr>
              <a:tblGrid>
                <a:gridCol w="1945270">
                  <a:extLst>
                    <a:ext uri="{9D8B030D-6E8A-4147-A177-3AD203B41FA5}">
                      <a16:colId xmlns:a16="http://schemas.microsoft.com/office/drawing/2014/main" val="3197211288"/>
                    </a:ext>
                  </a:extLst>
                </a:gridCol>
                <a:gridCol w="3417542">
                  <a:extLst>
                    <a:ext uri="{9D8B030D-6E8A-4147-A177-3AD203B41FA5}">
                      <a16:colId xmlns:a16="http://schemas.microsoft.com/office/drawing/2014/main" val="138342126"/>
                    </a:ext>
                  </a:extLst>
                </a:gridCol>
                <a:gridCol w="3157730">
                  <a:extLst>
                    <a:ext uri="{9D8B030D-6E8A-4147-A177-3AD203B41FA5}">
                      <a16:colId xmlns:a16="http://schemas.microsoft.com/office/drawing/2014/main" val="1660334285"/>
                    </a:ext>
                  </a:extLst>
                </a:gridCol>
              </a:tblGrid>
              <a:tr h="769894">
                <a:tc>
                  <a:txBody>
                    <a:bodyPr/>
                    <a:lstStyle/>
                    <a:p>
                      <a:pPr algn="ctr"/>
                      <a:endParaRPr lang="en-US" dirty="0"/>
                    </a:p>
                  </a:txBody>
                  <a:tcPr/>
                </a:tc>
                <a:tc>
                  <a:txBody>
                    <a:bodyPr/>
                    <a:lstStyle/>
                    <a:p>
                      <a:pPr algn="ctr"/>
                      <a:r>
                        <a:rPr lang="en-US" sz="2400" b="1" kern="1200" dirty="0">
                          <a:solidFill>
                            <a:schemeClr val="tx1"/>
                          </a:solidFill>
                          <a:effectLst/>
                          <a:latin typeface="+mn-lt"/>
                          <a:ea typeface="+mn-ea"/>
                          <a:cs typeface="+mn-cs"/>
                        </a:rPr>
                        <a:t>Associational or Observational</a:t>
                      </a:r>
                      <a:endParaRPr lang="en-US" sz="2400" b="1" dirty="0"/>
                    </a:p>
                  </a:txBody>
                  <a:tcPr/>
                </a:tc>
                <a:tc>
                  <a:txBody>
                    <a:bodyPr/>
                    <a:lstStyle/>
                    <a:p>
                      <a:pPr algn="ctr"/>
                      <a:r>
                        <a:rPr lang="en-US" sz="2400" b="1" dirty="0"/>
                        <a:t>Causal</a:t>
                      </a:r>
                    </a:p>
                  </a:txBody>
                  <a:tcPr/>
                </a:tc>
                <a:extLst>
                  <a:ext uri="{0D108BD9-81ED-4DB2-BD59-A6C34878D82A}">
                    <a16:rowId xmlns:a16="http://schemas.microsoft.com/office/drawing/2014/main" val="4269070764"/>
                  </a:ext>
                </a:extLst>
              </a:tr>
              <a:tr h="1459851">
                <a:tc>
                  <a:txBody>
                    <a:bodyPr/>
                    <a:lstStyle/>
                    <a:p>
                      <a:pPr algn="ctr"/>
                      <a:r>
                        <a:rPr lang="en-US" sz="2000" b="1" dirty="0"/>
                        <a:t>In-processing</a:t>
                      </a:r>
                      <a:r>
                        <a:rPr lang="en-US" sz="2000" dirty="0"/>
                        <a:t> (Modify the ML Algorithm)</a:t>
                      </a:r>
                    </a:p>
                  </a:txBody>
                  <a:tcPr/>
                </a:tc>
                <a:tc>
                  <a:txBody>
                    <a:bodyPr/>
                    <a:lstStyle/>
                    <a:p>
                      <a:pPr algn="ctr"/>
                      <a:r>
                        <a:rPr lang="en-US" dirty="0" err="1"/>
                        <a:t>Kamishima</a:t>
                      </a:r>
                      <a:r>
                        <a:rPr lang="en-US" dirty="0"/>
                        <a:t> et al. (2012),</a:t>
                      </a:r>
                    </a:p>
                    <a:p>
                      <a:pPr algn="ctr"/>
                      <a:r>
                        <a:rPr lang="en-US" dirty="0"/>
                        <a:t>Zafar et al. (2017b),</a:t>
                      </a:r>
                    </a:p>
                    <a:p>
                      <a:pPr algn="ctr"/>
                      <a:r>
                        <a:rPr lang="en-US" dirty="0" err="1"/>
                        <a:t>Calders</a:t>
                      </a:r>
                      <a:r>
                        <a:rPr lang="en-US" dirty="0"/>
                        <a:t> and </a:t>
                      </a:r>
                      <a:r>
                        <a:rPr lang="en-US" dirty="0" err="1"/>
                        <a:t>Verwer</a:t>
                      </a:r>
                      <a:r>
                        <a:rPr lang="en-US" dirty="0"/>
                        <a:t> (2010),</a:t>
                      </a:r>
                    </a:p>
                    <a:p>
                      <a:pPr algn="ctr"/>
                      <a:r>
                        <a:rPr lang="en-US" dirty="0" err="1"/>
                        <a:t>Kilbertus</a:t>
                      </a:r>
                      <a:r>
                        <a:rPr lang="en-US" dirty="0"/>
                        <a:t> et al. (2017),</a:t>
                      </a:r>
                    </a:p>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Russell et al. (2017),</a:t>
                      </a:r>
                    </a:p>
                    <a:p>
                      <a:pPr algn="ctr"/>
                      <a:r>
                        <a:rPr lang="en-US" dirty="0" err="1"/>
                        <a:t>Kilbertus</a:t>
                      </a:r>
                      <a:r>
                        <a:rPr lang="en-US" dirty="0"/>
                        <a:t> et al. (2017),</a:t>
                      </a:r>
                    </a:p>
                    <a:p>
                      <a:pPr algn="ctr"/>
                      <a:r>
                        <a:rPr lang="en-US" dirty="0"/>
                        <a:t>Nabi and </a:t>
                      </a:r>
                      <a:r>
                        <a:rPr lang="en-US" dirty="0" err="1"/>
                        <a:t>Shpitser</a:t>
                      </a:r>
                      <a:r>
                        <a:rPr lang="en-US" dirty="0"/>
                        <a:t> (2018),</a:t>
                      </a:r>
                    </a:p>
                    <a:p>
                      <a:pPr algn="ctr"/>
                      <a:r>
                        <a:rPr lang="en-US" dirty="0"/>
                        <a:t>…</a:t>
                      </a:r>
                    </a:p>
                  </a:txBody>
                  <a:tcPr/>
                </a:tc>
                <a:extLst>
                  <a:ext uri="{0D108BD9-81ED-4DB2-BD59-A6C34878D82A}">
                    <a16:rowId xmlns:a16="http://schemas.microsoft.com/office/drawing/2014/main" val="3363155070"/>
                  </a:ext>
                </a:extLst>
              </a:tr>
              <a:tr h="1724597">
                <a:tc>
                  <a:txBody>
                    <a:bodyPr/>
                    <a:lstStyle/>
                    <a:p>
                      <a:pPr algn="ctr"/>
                      <a:r>
                        <a:rPr lang="en-US" sz="2000" b="1" dirty="0"/>
                        <a:t>Pre/post-processing </a:t>
                      </a:r>
                    </a:p>
                    <a:p>
                      <a:pPr algn="ctr"/>
                      <a:r>
                        <a:rPr lang="en-US" sz="2000" dirty="0"/>
                        <a:t>(Modify the input/output Data)</a:t>
                      </a:r>
                    </a:p>
                  </a:txBody>
                  <a:tcPr/>
                </a:tc>
                <a:tc>
                  <a:txBody>
                    <a:bodyPr/>
                    <a:lstStyle/>
                    <a:p>
                      <a:pPr algn="ctr"/>
                      <a:r>
                        <a:rPr lang="en-US" dirty="0"/>
                        <a:t>Feldman et al. (2015),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Hardt et al. (2016),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Woodworth et al. (2017)</a:t>
                      </a:r>
                    </a:p>
                    <a:p>
                      <a:pPr algn="ctr"/>
                      <a:r>
                        <a:rPr lang="en-US" dirty="0" err="1"/>
                        <a:t>Calmon</a:t>
                      </a:r>
                      <a:r>
                        <a:rPr lang="en-US" dirty="0"/>
                        <a:t> et al. (2017),</a:t>
                      </a:r>
                    </a:p>
                    <a:p>
                      <a:pPr algn="ctr"/>
                      <a:r>
                        <a:rPr lang="en-US" dirty="0"/>
                        <a:t>…</a:t>
                      </a:r>
                    </a:p>
                  </a:txBody>
                  <a:tcPr/>
                </a:tc>
                <a:tc>
                  <a:txBody>
                    <a:bodyPr/>
                    <a:lstStyle/>
                    <a:p>
                      <a:pPr algn="ctr"/>
                      <a:endParaRPr lang="en-US" dirty="0"/>
                    </a:p>
                  </a:txBody>
                  <a:tcPr/>
                </a:tc>
                <a:extLst>
                  <a:ext uri="{0D108BD9-81ED-4DB2-BD59-A6C34878D82A}">
                    <a16:rowId xmlns:a16="http://schemas.microsoft.com/office/drawing/2014/main" val="3964490259"/>
                  </a:ext>
                </a:extLst>
              </a:tr>
            </a:tbl>
          </a:graphicData>
        </a:graphic>
      </p:graphicFrame>
      <p:pic>
        <p:nvPicPr>
          <p:cNvPr id="11" name="Picture 10">
            <a:extLst>
              <a:ext uri="{FF2B5EF4-FFF2-40B4-BE49-F238E27FC236}">
                <a16:creationId xmlns:a16="http://schemas.microsoft.com/office/drawing/2014/main" id="{3F499BA6-BB19-2E40-A661-AD8DAB73EAF6}"/>
              </a:ext>
            </a:extLst>
          </p:cNvPr>
          <p:cNvPicPr>
            <a:picLocks noChangeAspect="1"/>
          </p:cNvPicPr>
          <p:nvPr/>
        </p:nvPicPr>
        <p:blipFill>
          <a:blip r:embed="rId3"/>
          <a:stretch>
            <a:fillRect/>
          </a:stretch>
        </p:blipFill>
        <p:spPr>
          <a:xfrm>
            <a:off x="5946953" y="4752286"/>
            <a:ext cx="1212493" cy="1044978"/>
          </a:xfrm>
          <a:prstGeom prst="rect">
            <a:avLst/>
          </a:prstGeom>
        </p:spPr>
      </p:pic>
      <p:sp>
        <p:nvSpPr>
          <p:cNvPr id="15" name="Oval Callout 14">
            <a:extLst>
              <a:ext uri="{FF2B5EF4-FFF2-40B4-BE49-F238E27FC236}">
                <a16:creationId xmlns:a16="http://schemas.microsoft.com/office/drawing/2014/main" id="{F49C73E0-5329-6843-BCCA-311F5DB80307}"/>
              </a:ext>
            </a:extLst>
          </p:cNvPr>
          <p:cNvSpPr/>
          <p:nvPr/>
        </p:nvSpPr>
        <p:spPr>
          <a:xfrm>
            <a:off x="-182776" y="1321222"/>
            <a:ext cx="3284319" cy="908864"/>
          </a:xfrm>
          <a:prstGeom prst="wedgeEllipseCallout">
            <a:avLst>
              <a:gd name="adj1" fmla="val 36064"/>
              <a:gd name="adj2" fmla="val 86964"/>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rgbClr val="000000"/>
                </a:solidFill>
                <a:latin typeface="Lato"/>
              </a:rPr>
              <a:t>Properties of the joint distribution (data)</a:t>
            </a:r>
            <a:endParaRPr lang="en-US" sz="1800" dirty="0">
              <a:solidFill>
                <a:schemeClr val="tx1"/>
              </a:solidFill>
            </a:endParaRPr>
          </a:p>
        </p:txBody>
      </p:sp>
      <p:sp>
        <p:nvSpPr>
          <p:cNvPr id="16" name="Oval Callout 15">
            <a:extLst>
              <a:ext uri="{FF2B5EF4-FFF2-40B4-BE49-F238E27FC236}">
                <a16:creationId xmlns:a16="http://schemas.microsoft.com/office/drawing/2014/main" id="{3CF0FBC0-4383-2C45-B110-D8CF4117B9E8}"/>
              </a:ext>
            </a:extLst>
          </p:cNvPr>
          <p:cNvSpPr/>
          <p:nvPr/>
        </p:nvSpPr>
        <p:spPr>
          <a:xfrm>
            <a:off x="5517286" y="864442"/>
            <a:ext cx="3603260" cy="1298377"/>
          </a:xfrm>
          <a:prstGeom prst="wedgeEllipseCallout">
            <a:avLst>
              <a:gd name="adj1" fmla="val -2331"/>
              <a:gd name="adj2" fmla="val 56416"/>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rgbClr val="000000"/>
                </a:solidFill>
                <a:latin typeface="Lato"/>
              </a:rPr>
              <a:t>Properties of data generative model (causal models)</a:t>
            </a:r>
            <a:endParaRPr lang="en-US" sz="1800" dirty="0">
              <a:solidFill>
                <a:schemeClr val="tx1"/>
              </a:solidFill>
            </a:endParaRPr>
          </a:p>
        </p:txBody>
      </p:sp>
      <p:sp>
        <p:nvSpPr>
          <p:cNvPr id="17" name="Rectangle 16">
            <a:extLst>
              <a:ext uri="{FF2B5EF4-FFF2-40B4-BE49-F238E27FC236}">
                <a16:creationId xmlns:a16="http://schemas.microsoft.com/office/drawing/2014/main" id="{464FF55D-50FF-2541-9133-83C988660B07}"/>
              </a:ext>
            </a:extLst>
          </p:cNvPr>
          <p:cNvSpPr/>
          <p:nvPr/>
        </p:nvSpPr>
        <p:spPr>
          <a:xfrm>
            <a:off x="6892671" y="5412543"/>
            <a:ext cx="1103187" cy="384721"/>
          </a:xfrm>
          <a:prstGeom prst="rect">
            <a:avLst/>
          </a:prstGeom>
        </p:spPr>
        <p:txBody>
          <a:bodyPr wrap="none">
            <a:spAutoFit/>
          </a:bodyPr>
          <a:lstStyle/>
          <a:p>
            <a:r>
              <a:rPr lang="en-US" u="sng" dirty="0">
                <a:solidFill>
                  <a:srgbClr val="FF0000"/>
                </a:solidFill>
              </a:rPr>
              <a:t>Capuchin</a:t>
            </a:r>
            <a:endParaRPr lang="en-US" dirty="0"/>
          </a:p>
        </p:txBody>
      </p:sp>
    </p:spTree>
    <p:extLst>
      <p:ext uri="{BB962C8B-B14F-4D97-AF65-F5344CB8AC3E}">
        <p14:creationId xmlns:p14="http://schemas.microsoft.com/office/powerpoint/2010/main" val="2695523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2BF4A-232E-A341-BB56-7DB55B3C28FD}"/>
              </a:ext>
            </a:extLst>
          </p:cNvPr>
          <p:cNvSpPr>
            <a:spLocks noGrp="1"/>
          </p:cNvSpPr>
          <p:nvPr>
            <p:ph type="title"/>
          </p:nvPr>
        </p:nvSpPr>
        <p:spPr>
          <a:xfrm>
            <a:off x="686054" y="609600"/>
            <a:ext cx="7854696" cy="914400"/>
          </a:xfrm>
        </p:spPr>
        <p:txBody>
          <a:bodyPr/>
          <a:lstStyle/>
          <a:p>
            <a:r>
              <a:rPr lang="en-US" dirty="0"/>
              <a:t>Observational Fairness Definitions</a:t>
            </a:r>
          </a:p>
        </p:txBody>
      </p:sp>
      <p:sp>
        <p:nvSpPr>
          <p:cNvPr id="4" name="Slide Number Placeholder 3">
            <a:extLst>
              <a:ext uri="{FF2B5EF4-FFF2-40B4-BE49-F238E27FC236}">
                <a16:creationId xmlns:a16="http://schemas.microsoft.com/office/drawing/2014/main" id="{D2FAA4B9-DEBC-DB4D-80C5-8890A519AFA6}"/>
              </a:ext>
            </a:extLst>
          </p:cNvPr>
          <p:cNvSpPr>
            <a:spLocks noGrp="1"/>
          </p:cNvSpPr>
          <p:nvPr>
            <p:ph type="sldNum" sz="quarter" idx="12"/>
          </p:nvPr>
        </p:nvSpPr>
        <p:spPr/>
        <p:txBody>
          <a:bodyPr/>
          <a:lstStyle/>
          <a:p>
            <a:fld id="{957239CD-2F0E-0D4D-84EB-78B480075DD5}" type="slidenum">
              <a:rPr lang="en-US" smtClean="0"/>
              <a:t>41</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260986">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882014">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pPr algn="ctr"/>
                          <a:endParaRPr lang="en-US" sz="1800" b="0" i="0" u="none" strike="noStrike" kern="1200" dirty="0">
                            <a:solidFill>
                              <a:schemeClr val="tx1"/>
                            </a:solidFill>
                            <a:effectLst/>
                            <a:latin typeface="+mn-lt"/>
                            <a:ea typeface="+mn-ea"/>
                            <a:cs typeface="+mn-cs"/>
                          </a:endParaRPr>
                        </a:p>
                        <a:p>
                          <a:pPr algn="ct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oMath>
                            </m:oMathPara>
                          </a14:m>
                          <a:endParaRPr lang="en-US" sz="1600" dirty="0"/>
                        </a:p>
                      </a:txBody>
                      <a:tcPr/>
                    </a:tc>
                    <a:tc>
                      <a:txBody>
                        <a:bodyPr/>
                        <a:lstStyle/>
                        <a:p>
                          <a:pPr algn="ct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n-US" sz="1800" kern="1200" smtClean="0">
                                    <a:solidFill>
                                      <a:schemeClr val="tx1"/>
                                    </a:solidFill>
                                    <a:effectLst/>
                                    <a:latin typeface="+mn-lt"/>
                                    <a:ea typeface="+mn-ea"/>
                                    <a:cs typeface="+mn-cs"/>
                                  </a:rPr>
                                  <m:t>S</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O</m:t>
                                </m:r>
                              </m:oMath>
                            </m:oMathPara>
                          </a14:m>
                          <a:endParaRPr lang="en-US" sz="1800" kern="1200" dirty="0">
                            <a:solidFill>
                              <a:schemeClr val="tx1"/>
                            </a:solidFill>
                            <a:effectLst/>
                            <a:latin typeface="+mn-lt"/>
                            <a:ea typeface="+mn-ea"/>
                            <a:cs typeface="+mn-cs"/>
                          </a:endParaRPr>
                        </a:p>
                      </a:txBody>
                      <a:tcPr/>
                    </a:tc>
                    <a:extLst>
                      <a:ext uri="{0D108BD9-81ED-4DB2-BD59-A6C34878D82A}">
                        <a16:rowId xmlns:a16="http://schemas.microsoft.com/office/drawing/2014/main" val="2306643711"/>
                      </a:ext>
                    </a:extLst>
                  </a:tr>
                  <a:tr h="882014">
                    <a:tc>
                      <a:txBody>
                        <a:bodyPr/>
                        <a:lstStyle/>
                        <a:p>
                          <a:pPr algn="ctr"/>
                          <a:endParaRPr lang="en-US" dirty="0"/>
                        </a:p>
                        <a:p>
                          <a:pPr algn="ctr"/>
                          <a:r>
                            <a:rPr lang="en-US" dirty="0"/>
                            <a:t>Conditional Statistical parity</a:t>
                          </a:r>
                        </a:p>
                      </a:txBody>
                      <a:tcPr/>
                    </a:tc>
                    <a:tc>
                      <a:txBody>
                        <a:bodyPr/>
                        <a:lstStyle/>
                        <a:p>
                          <a:pPr algn="ctr"/>
                          <a:r>
                            <a:rPr lang="en-US" dirty="0"/>
                            <a:t>For any </a:t>
                          </a:r>
                          <a:r>
                            <a:rPr lang="en-US" b="1" dirty="0"/>
                            <a:t>A</a:t>
                          </a:r>
                          <a:r>
                            <a:rPr lang="en-US" dirty="0"/>
                            <a:t>=</a:t>
                          </a:r>
                          <a:r>
                            <a:rPr lang="en-US" b="1" dirty="0"/>
                            <a:t>a</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oMath>
                            </m:oMathPara>
                          </a14:m>
                          <a:endParaRPr lang="en-US" sz="1600" dirty="0"/>
                        </a:p>
                        <a:p>
                          <a:pPr algn="ctr"/>
                          <a:endParaRPr lang="en-US" b="1" dirty="0"/>
                        </a:p>
                      </a:txBody>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882014">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pPr algn="ctr"/>
                          <a:r>
                            <a:rPr lang="en-US" sz="1800" b="0" i="0" u="none" strike="noStrike" kern="1200" dirty="0">
                              <a:solidFill>
                                <a:schemeClr val="tx1"/>
                              </a:solidFill>
                              <a:effectLst/>
                              <a:latin typeface="+mn-lt"/>
                              <a:ea typeface="+mn-ea"/>
                              <a:cs typeface="+mn-cs"/>
                            </a:rPr>
                            <a:t>FPERB: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0,S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0,S = 0 )</a:t>
                          </a:r>
                        </a:p>
                        <a:p>
                          <a:pPr algn="ctr"/>
                          <a:r>
                            <a:rPr lang="en-US" sz="1800" b="0" i="0" u="none" strike="noStrike" kern="1200" dirty="0">
                              <a:solidFill>
                                <a:schemeClr val="tx1"/>
                              </a:solidFill>
                              <a:effectLst/>
                              <a:latin typeface="+mn-lt"/>
                              <a:ea typeface="+mn-ea"/>
                              <a:cs typeface="+mn-cs"/>
                            </a:rPr>
                            <a:t>FNERB: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1,S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1,S = 0 )</a:t>
                          </a:r>
                        </a:p>
                      </a:txBody>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882014">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pPr algn="ctr"/>
                          <a:r>
                            <a:rPr lang="en-US" dirty="0"/>
                            <a:t>For any O = o</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a:t>
                          </a:r>
                          <a:r>
                            <a:rPr lang="en-US" dirty="0" err="1"/>
                            <a:t>o,S</a:t>
                          </a:r>
                          <a:r>
                            <a:rPr lang="en-US" dirty="0"/>
                            <a:t> = 1) =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o, S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Choice>
        <mc:Fallback xmlns="">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extLst>
                  <p:ext uri="{D42A27DB-BD31-4B8C-83A1-F6EECF244321}">
                    <p14:modId xmlns:p14="http://schemas.microsoft.com/office/powerpoint/2010/main" val="2149593938"/>
                  </p:ext>
                </p:extLst>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365760">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1188720">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endParaRPr lang="en-US"/>
                        </a:p>
                      </a:txBody>
                      <a:tcPr>
                        <a:blipFill>
                          <a:blip r:embed="rId3"/>
                          <a:stretch>
                            <a:fillRect l="-72840" t="-32979" r="-46296" b="-253191"/>
                          </a:stretch>
                        </a:blipFill>
                      </a:tcPr>
                    </a:tc>
                    <a:tc>
                      <a:txBody>
                        <a:bodyPr/>
                        <a:lstStyle/>
                        <a:p>
                          <a:endParaRPr lang="en-US"/>
                        </a:p>
                      </a:txBody>
                      <a:tcPr>
                        <a:blipFill>
                          <a:blip r:embed="rId3"/>
                          <a:stretch>
                            <a:fillRect l="-375839" t="-32979" r="-671" b="-253191"/>
                          </a:stretch>
                        </a:blipFill>
                      </a:tcPr>
                    </a:tc>
                    <a:extLst>
                      <a:ext uri="{0D108BD9-81ED-4DB2-BD59-A6C34878D82A}">
                        <a16:rowId xmlns:a16="http://schemas.microsoft.com/office/drawing/2014/main" val="2306643711"/>
                      </a:ext>
                    </a:extLst>
                  </a:tr>
                  <a:tr h="914400">
                    <a:tc>
                      <a:txBody>
                        <a:bodyPr/>
                        <a:lstStyle/>
                        <a:p>
                          <a:pPr algn="ctr"/>
                          <a:endParaRPr lang="en-US" dirty="0"/>
                        </a:p>
                        <a:p>
                          <a:pPr algn="ctr"/>
                          <a:r>
                            <a:rPr lang="en-US" dirty="0"/>
                            <a:t>Conditional Statistical parity</a:t>
                          </a:r>
                        </a:p>
                      </a:txBody>
                      <a:tcPr/>
                    </a:tc>
                    <a:tc>
                      <a:txBody>
                        <a:bodyPr/>
                        <a:lstStyle/>
                        <a:p>
                          <a:endParaRPr lang="en-US"/>
                        </a:p>
                      </a:txBody>
                      <a:tcPr>
                        <a:blipFill>
                          <a:blip r:embed="rId3"/>
                          <a:stretch>
                            <a:fillRect l="-72840" t="-173611" r="-46296" b="-230556"/>
                          </a:stretch>
                        </a:blipFill>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1188720">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endParaRPr lang="en-US"/>
                        </a:p>
                      </a:txBody>
                      <a:tcPr>
                        <a:blipFill>
                          <a:blip r:embed="rId3"/>
                          <a:stretch>
                            <a:fillRect l="-72840" t="-209574" r="-46296" b="-76596"/>
                          </a:stretch>
                        </a:blipFill>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914400">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endParaRPr lang="en-US"/>
                        </a:p>
                      </a:txBody>
                      <a:tcPr>
                        <a:blipFill>
                          <a:blip r:embed="rId3"/>
                          <a:stretch>
                            <a:fillRect l="-72840" t="-404167" r="-4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Fallback>
      </mc:AlternateContent>
    </p:spTree>
    <p:extLst>
      <p:ext uri="{BB962C8B-B14F-4D97-AF65-F5344CB8AC3E}">
        <p14:creationId xmlns:p14="http://schemas.microsoft.com/office/powerpoint/2010/main" val="2756652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2BF4A-232E-A341-BB56-7DB55B3C28FD}"/>
              </a:ext>
            </a:extLst>
          </p:cNvPr>
          <p:cNvSpPr>
            <a:spLocks noGrp="1"/>
          </p:cNvSpPr>
          <p:nvPr>
            <p:ph type="title"/>
          </p:nvPr>
        </p:nvSpPr>
        <p:spPr>
          <a:xfrm>
            <a:off x="686054" y="579205"/>
            <a:ext cx="7854696" cy="914400"/>
          </a:xfrm>
        </p:spPr>
        <p:txBody>
          <a:bodyPr/>
          <a:lstStyle/>
          <a:p>
            <a:r>
              <a:rPr lang="en-US" dirty="0"/>
              <a:t>Observational Fairness Definitions</a:t>
            </a:r>
          </a:p>
        </p:txBody>
      </p:sp>
      <p:sp>
        <p:nvSpPr>
          <p:cNvPr id="4" name="Slide Number Placeholder 3">
            <a:extLst>
              <a:ext uri="{FF2B5EF4-FFF2-40B4-BE49-F238E27FC236}">
                <a16:creationId xmlns:a16="http://schemas.microsoft.com/office/drawing/2014/main" id="{D2FAA4B9-DEBC-DB4D-80C5-8890A519AFA6}"/>
              </a:ext>
            </a:extLst>
          </p:cNvPr>
          <p:cNvSpPr>
            <a:spLocks noGrp="1"/>
          </p:cNvSpPr>
          <p:nvPr>
            <p:ph type="sldNum" sz="quarter" idx="12"/>
          </p:nvPr>
        </p:nvSpPr>
        <p:spPr/>
        <p:txBody>
          <a:bodyPr/>
          <a:lstStyle/>
          <a:p>
            <a:fld id="{957239CD-2F0E-0D4D-84EB-78B480075DD5}" type="slidenum">
              <a:rPr lang="en-US" smtClean="0"/>
              <a:t>42</a:t>
            </a:fld>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260986">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882014">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pPr algn="ctr"/>
                          <a:endParaRPr lang="en-US" sz="1800" b="0" i="0" u="none" strike="noStrike" kern="1200" dirty="0">
                            <a:solidFill>
                              <a:schemeClr val="tx1"/>
                            </a:solidFill>
                            <a:effectLst/>
                            <a:latin typeface="+mn-lt"/>
                            <a:ea typeface="+mn-ea"/>
                            <a:cs typeface="+mn-cs"/>
                          </a:endParaRPr>
                        </a:p>
                        <a:p>
                          <a:pPr algn="ct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oMath>
                            </m:oMathPara>
                          </a14:m>
                          <a:endParaRPr lang="en-US" sz="1600" dirty="0"/>
                        </a:p>
                      </a:txBody>
                      <a:tcPr/>
                    </a:tc>
                    <a:tc>
                      <a:txBody>
                        <a:bodyPr/>
                        <a:lstStyle/>
                        <a:p>
                          <a:pPr algn="ct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n-US" sz="1800" kern="1200" smtClean="0">
                                    <a:solidFill>
                                      <a:schemeClr val="tx1"/>
                                    </a:solidFill>
                                    <a:effectLst/>
                                    <a:latin typeface="+mn-lt"/>
                                    <a:ea typeface="+mn-ea"/>
                                    <a:cs typeface="+mn-cs"/>
                                  </a:rPr>
                                  <m:t>S</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O</m:t>
                                </m:r>
                              </m:oMath>
                            </m:oMathPara>
                          </a14:m>
                          <a:endParaRPr lang="en-US" sz="1800" kern="1200" dirty="0">
                            <a:solidFill>
                              <a:schemeClr val="tx1"/>
                            </a:solidFill>
                            <a:effectLst/>
                            <a:latin typeface="+mn-lt"/>
                            <a:ea typeface="+mn-ea"/>
                            <a:cs typeface="+mn-cs"/>
                          </a:endParaRPr>
                        </a:p>
                      </a:txBody>
                      <a:tcPr/>
                    </a:tc>
                    <a:extLst>
                      <a:ext uri="{0D108BD9-81ED-4DB2-BD59-A6C34878D82A}">
                        <a16:rowId xmlns:a16="http://schemas.microsoft.com/office/drawing/2014/main" val="2306643711"/>
                      </a:ext>
                    </a:extLst>
                  </a:tr>
                  <a:tr h="882014">
                    <a:tc>
                      <a:txBody>
                        <a:bodyPr/>
                        <a:lstStyle/>
                        <a:p>
                          <a:pPr algn="ctr"/>
                          <a:endParaRPr lang="en-US" dirty="0"/>
                        </a:p>
                        <a:p>
                          <a:pPr algn="ctr"/>
                          <a:r>
                            <a:rPr lang="en-US" dirty="0"/>
                            <a:t>Conditional Statistical parity</a:t>
                          </a:r>
                        </a:p>
                      </a:txBody>
                      <a:tcPr/>
                    </a:tc>
                    <a:tc>
                      <a:txBody>
                        <a:bodyPr/>
                        <a:lstStyle/>
                        <a:p>
                          <a:pPr algn="ctr"/>
                          <a:r>
                            <a:rPr lang="en-US" dirty="0"/>
                            <a:t>For any </a:t>
                          </a:r>
                          <a:r>
                            <a:rPr lang="en-US" b="1" dirty="0"/>
                            <a:t>A</a:t>
                          </a:r>
                          <a:r>
                            <a:rPr lang="en-US" dirty="0"/>
                            <a:t>=</a:t>
                          </a:r>
                          <a:r>
                            <a:rPr lang="en-US" b="1" dirty="0"/>
                            <a:t>a</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oMath>
                            </m:oMathPara>
                          </a14:m>
                          <a:endParaRPr lang="en-US" sz="1600" dirty="0"/>
                        </a:p>
                        <a:p>
                          <a:pPr algn="ctr"/>
                          <a:endParaRPr lang="en-US" b="1" dirty="0"/>
                        </a:p>
                      </a:txBody>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882014">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pPr algn="ctr"/>
                          <a:r>
                            <a:rPr lang="en-US" sz="1800" b="0" i="0" u="none" strike="noStrike" kern="1200" dirty="0">
                              <a:solidFill>
                                <a:schemeClr val="tx1"/>
                              </a:solidFill>
                              <a:effectLst/>
                              <a:latin typeface="+mn-lt"/>
                              <a:ea typeface="+mn-ea"/>
                              <a:cs typeface="+mn-cs"/>
                            </a:rPr>
                            <a:t>FPERB: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0,S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0,S = 0 )</a:t>
                          </a:r>
                        </a:p>
                        <a:p>
                          <a:pPr algn="ctr"/>
                          <a:r>
                            <a:rPr lang="en-US" sz="1800" b="0" i="0" u="none" strike="noStrike" kern="1200" dirty="0">
                              <a:solidFill>
                                <a:schemeClr val="tx1"/>
                              </a:solidFill>
                              <a:effectLst/>
                              <a:latin typeface="+mn-lt"/>
                              <a:ea typeface="+mn-ea"/>
                              <a:cs typeface="+mn-cs"/>
                            </a:rPr>
                            <a:t>FNERB: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1,S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1,S = 0 )</a:t>
                          </a:r>
                        </a:p>
                      </a:txBody>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882014">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pPr algn="ctr"/>
                          <a:r>
                            <a:rPr lang="en-US" dirty="0"/>
                            <a:t>For any O = o</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a:t>
                          </a:r>
                          <a:r>
                            <a:rPr lang="en-US" dirty="0" err="1"/>
                            <a:t>o,S</a:t>
                          </a:r>
                          <a:r>
                            <a:rPr lang="en-US" dirty="0"/>
                            <a:t> = 1) =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o, S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Choice>
        <mc:Fallback xmlns="">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365760">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1188720">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endParaRPr lang="en-US"/>
                        </a:p>
                      </a:txBody>
                      <a:tcPr>
                        <a:blipFill>
                          <a:blip r:embed="rId3"/>
                          <a:stretch>
                            <a:fillRect l="-72840" t="-32979" r="-46296" b="-253191"/>
                          </a:stretch>
                        </a:blipFill>
                      </a:tcPr>
                    </a:tc>
                    <a:tc>
                      <a:txBody>
                        <a:bodyPr/>
                        <a:lstStyle/>
                        <a:p>
                          <a:endParaRPr lang="en-US"/>
                        </a:p>
                      </a:txBody>
                      <a:tcPr>
                        <a:blipFill>
                          <a:blip r:embed="rId3"/>
                          <a:stretch>
                            <a:fillRect l="-375839" t="-32979" r="-671" b="-253191"/>
                          </a:stretch>
                        </a:blipFill>
                      </a:tcPr>
                    </a:tc>
                    <a:extLst>
                      <a:ext uri="{0D108BD9-81ED-4DB2-BD59-A6C34878D82A}">
                        <a16:rowId xmlns:a16="http://schemas.microsoft.com/office/drawing/2014/main" val="2306643711"/>
                      </a:ext>
                    </a:extLst>
                  </a:tr>
                  <a:tr h="914400">
                    <a:tc>
                      <a:txBody>
                        <a:bodyPr/>
                        <a:lstStyle/>
                        <a:p>
                          <a:pPr algn="ctr"/>
                          <a:endParaRPr lang="en-US" dirty="0"/>
                        </a:p>
                        <a:p>
                          <a:pPr algn="ctr"/>
                          <a:r>
                            <a:rPr lang="en-US" dirty="0"/>
                            <a:t>Conditional Statistical parity</a:t>
                          </a:r>
                        </a:p>
                      </a:txBody>
                      <a:tcPr/>
                    </a:tc>
                    <a:tc>
                      <a:txBody>
                        <a:bodyPr/>
                        <a:lstStyle/>
                        <a:p>
                          <a:endParaRPr lang="en-US"/>
                        </a:p>
                      </a:txBody>
                      <a:tcPr>
                        <a:blipFill>
                          <a:blip r:embed="rId3"/>
                          <a:stretch>
                            <a:fillRect l="-72840" t="-173611" r="-46296" b="-230556"/>
                          </a:stretch>
                        </a:blipFill>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1188720">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endParaRPr lang="en-US"/>
                        </a:p>
                      </a:txBody>
                      <a:tcPr>
                        <a:blipFill>
                          <a:blip r:embed="rId3"/>
                          <a:stretch>
                            <a:fillRect l="-72840" t="-209574" r="-46296" b="-76596"/>
                          </a:stretch>
                        </a:blipFill>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914400">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endParaRPr lang="en-US"/>
                        </a:p>
                      </a:txBody>
                      <a:tcPr>
                        <a:blipFill>
                          <a:blip r:embed="rId3"/>
                          <a:stretch>
                            <a:fillRect l="-72840" t="-404167" r="-4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Fallback>
      </mc:AlternateContent>
      <p:sp>
        <p:nvSpPr>
          <p:cNvPr id="7" name="Rectangle 6">
            <a:extLst>
              <a:ext uri="{FF2B5EF4-FFF2-40B4-BE49-F238E27FC236}">
                <a16:creationId xmlns:a16="http://schemas.microsoft.com/office/drawing/2014/main" id="{55DB99F0-BDEC-B848-A4C1-A4BC86404F19}"/>
              </a:ext>
            </a:extLst>
          </p:cNvPr>
          <p:cNvSpPr/>
          <p:nvPr/>
        </p:nvSpPr>
        <p:spPr>
          <a:xfrm>
            <a:off x="1841823" y="5998586"/>
            <a:ext cx="1002197" cy="400110"/>
          </a:xfrm>
          <a:prstGeom prst="rect">
            <a:avLst/>
          </a:prstGeom>
        </p:spPr>
        <p:txBody>
          <a:bodyPr wrap="none">
            <a:spAutoFit/>
          </a:bodyPr>
          <a:lstStyle/>
          <a:p>
            <a:r>
              <a:rPr lang="en-US" sz="2000" dirty="0"/>
              <a:t>S ⊥ O|Y</a:t>
            </a:r>
          </a:p>
        </p:txBody>
      </p:sp>
      <p:sp>
        <p:nvSpPr>
          <p:cNvPr id="8" name="Rectangle 7">
            <a:extLst>
              <a:ext uri="{FF2B5EF4-FFF2-40B4-BE49-F238E27FC236}">
                <a16:creationId xmlns:a16="http://schemas.microsoft.com/office/drawing/2014/main" id="{368CC901-52C4-3C48-8127-92E31F3B5CE7}"/>
              </a:ext>
            </a:extLst>
          </p:cNvPr>
          <p:cNvSpPr/>
          <p:nvPr/>
        </p:nvSpPr>
        <p:spPr>
          <a:xfrm>
            <a:off x="1764770" y="6335575"/>
            <a:ext cx="1117614" cy="400110"/>
          </a:xfrm>
          <a:prstGeom prst="rect">
            <a:avLst/>
          </a:prstGeom>
        </p:spPr>
        <p:txBody>
          <a:bodyPr wrap="none">
            <a:spAutoFit/>
          </a:bodyPr>
          <a:lstStyle/>
          <a:p>
            <a:r>
              <a:rPr lang="en-US" sz="2000" dirty="0"/>
              <a:t> S ⊥ Y |O</a:t>
            </a:r>
            <a:endParaRPr lang="en-US" dirty="0"/>
          </a:p>
        </p:txBody>
      </p:sp>
      <p:sp>
        <p:nvSpPr>
          <p:cNvPr id="9" name="Rectangle 8">
            <a:extLst>
              <a:ext uri="{FF2B5EF4-FFF2-40B4-BE49-F238E27FC236}">
                <a16:creationId xmlns:a16="http://schemas.microsoft.com/office/drawing/2014/main" id="{253A5DEF-BE8D-704B-B57A-CB91C7DE088E}"/>
              </a:ext>
            </a:extLst>
          </p:cNvPr>
          <p:cNvSpPr/>
          <p:nvPr/>
        </p:nvSpPr>
        <p:spPr>
          <a:xfrm>
            <a:off x="5720144" y="6198641"/>
            <a:ext cx="766557" cy="384721"/>
          </a:xfrm>
          <a:prstGeom prst="rect">
            <a:avLst/>
          </a:prstGeom>
        </p:spPr>
        <p:txBody>
          <a:bodyPr wrap="none">
            <a:spAutoFit/>
          </a:bodyPr>
          <a:lstStyle/>
          <a:p>
            <a:r>
              <a:rPr lang="en-US" dirty="0">
                <a:latin typeface="Helvetica" pitchFamily="2" charset="0"/>
              </a:rPr>
              <a:t>S</a:t>
            </a:r>
            <a:r>
              <a:rPr lang="en-US" sz="1800" dirty="0"/>
              <a:t> ⊥ </a:t>
            </a:r>
            <a:r>
              <a:rPr lang="en-US" dirty="0">
                <a:latin typeface="Helvetica" pitchFamily="2" charset="0"/>
              </a:rPr>
              <a:t>Y</a:t>
            </a:r>
            <a:endParaRPr lang="en-US" dirty="0">
              <a:effectLst/>
              <a:latin typeface="Helvetica" pitchFamily="2" charset="0"/>
            </a:endParaRPr>
          </a:p>
        </p:txBody>
      </p:sp>
      <p:sp>
        <p:nvSpPr>
          <p:cNvPr id="10" name="Right Arrow 9">
            <a:extLst>
              <a:ext uri="{FF2B5EF4-FFF2-40B4-BE49-F238E27FC236}">
                <a16:creationId xmlns:a16="http://schemas.microsoft.com/office/drawing/2014/main" id="{90C2A7B6-C196-634D-84EA-B97958CBEBE0}"/>
              </a:ext>
            </a:extLst>
          </p:cNvPr>
          <p:cNvSpPr/>
          <p:nvPr/>
        </p:nvSpPr>
        <p:spPr>
          <a:xfrm>
            <a:off x="3520280" y="6192678"/>
            <a:ext cx="1681793"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line proof!</a:t>
            </a:r>
          </a:p>
        </p:txBody>
      </p:sp>
      <p:sp>
        <p:nvSpPr>
          <p:cNvPr id="11" name="Rectangle 10">
            <a:extLst>
              <a:ext uri="{FF2B5EF4-FFF2-40B4-BE49-F238E27FC236}">
                <a16:creationId xmlns:a16="http://schemas.microsoft.com/office/drawing/2014/main" id="{86092A41-398B-8A46-9DBB-B9020E1F140C}"/>
              </a:ext>
            </a:extLst>
          </p:cNvPr>
          <p:cNvSpPr/>
          <p:nvPr/>
        </p:nvSpPr>
        <p:spPr>
          <a:xfrm>
            <a:off x="3520280" y="6012372"/>
            <a:ext cx="1453155" cy="276999"/>
          </a:xfrm>
          <a:prstGeom prst="rect">
            <a:avLst/>
          </a:prstGeom>
        </p:spPr>
        <p:txBody>
          <a:bodyPr wrap="none">
            <a:spAutoFit/>
          </a:bodyPr>
          <a:lstStyle/>
          <a:p>
            <a:r>
              <a:rPr lang="en-US" sz="1200" dirty="0">
                <a:solidFill>
                  <a:srgbClr val="FF0000"/>
                </a:solidFill>
              </a:rPr>
              <a:t>Impossibility Results</a:t>
            </a:r>
          </a:p>
        </p:txBody>
      </p:sp>
    </p:spTree>
    <p:extLst>
      <p:ext uri="{BB962C8B-B14F-4D97-AF65-F5344CB8AC3E}">
        <p14:creationId xmlns:p14="http://schemas.microsoft.com/office/powerpoint/2010/main" val="3789595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AF0E-8960-CD45-8554-638C28D9867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7CE3B87-2AA2-EA4D-824D-E105A96D70F2}"/>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F1CACAEF-276D-0B45-A05C-62A31E7B2063}"/>
              </a:ext>
            </a:extLst>
          </p:cNvPr>
          <p:cNvSpPr>
            <a:spLocks noGrp="1"/>
          </p:cNvSpPr>
          <p:nvPr>
            <p:ph type="dt" sz="half" idx="10"/>
          </p:nvPr>
        </p:nvSpPr>
        <p:spPr/>
        <p:txBody>
          <a:bodyPr/>
          <a:lstStyle/>
          <a:p>
            <a:fld id="{46284D85-FEAC-6D4D-ADD9-3BD8F167427A}" type="datetime1">
              <a:rPr lang="en-US" smtClean="0"/>
              <a:t>7/14/19</a:t>
            </a:fld>
            <a:endParaRPr lang="en-US"/>
          </a:p>
        </p:txBody>
      </p:sp>
      <p:sp>
        <p:nvSpPr>
          <p:cNvPr id="5" name="Footer Placeholder 4">
            <a:extLst>
              <a:ext uri="{FF2B5EF4-FFF2-40B4-BE49-F238E27FC236}">
                <a16:creationId xmlns:a16="http://schemas.microsoft.com/office/drawing/2014/main" id="{D82B3C4D-6338-814C-A24D-F940B7E82035}"/>
              </a:ext>
            </a:extLst>
          </p:cNvPr>
          <p:cNvSpPr>
            <a:spLocks noGrp="1"/>
          </p:cNvSpPr>
          <p:nvPr>
            <p:ph type="ftr" sz="quarter" idx="11"/>
          </p:nvPr>
        </p:nvSpPr>
        <p:spPr/>
        <p:txBody>
          <a:bodyPr/>
          <a:lstStyle/>
          <a:p>
            <a:pPr>
              <a:defRPr/>
            </a:pPr>
            <a:r>
              <a:rPr lang="en-US"/>
              <a:t>Bill Howe, UW</a:t>
            </a:r>
          </a:p>
        </p:txBody>
      </p:sp>
      <p:sp>
        <p:nvSpPr>
          <p:cNvPr id="6" name="Slide Number Placeholder 5">
            <a:extLst>
              <a:ext uri="{FF2B5EF4-FFF2-40B4-BE49-F238E27FC236}">
                <a16:creationId xmlns:a16="http://schemas.microsoft.com/office/drawing/2014/main" id="{BE0C7B06-EF52-F24A-BE1B-38C594C0D695}"/>
              </a:ext>
            </a:extLst>
          </p:cNvPr>
          <p:cNvSpPr>
            <a:spLocks noGrp="1"/>
          </p:cNvSpPr>
          <p:nvPr>
            <p:ph type="sldNum" sz="quarter" idx="12"/>
          </p:nvPr>
        </p:nvSpPr>
        <p:spPr/>
        <p:txBody>
          <a:bodyPr/>
          <a:lstStyle/>
          <a:p>
            <a:fld id="{692883AC-E72C-294B-86D2-A63D5043FD85}" type="slidenum">
              <a:rPr lang="en-US" smtClean="0"/>
              <a:pPr/>
              <a:t>43</a:t>
            </a:fld>
            <a:endParaRPr lang="en-US"/>
          </a:p>
        </p:txBody>
      </p:sp>
      <p:pic>
        <p:nvPicPr>
          <p:cNvPr id="8" name="slide.url=https://www.polleverywhere.com/multiple_choice_polls/qcmyPIE74NlFgZWP1BOXG">
            <a:extLst>
              <a:ext uri="{FF2B5EF4-FFF2-40B4-BE49-F238E27FC236}">
                <a16:creationId xmlns:a16="http://schemas.microsoft.com/office/drawing/2014/main" id="{31784F50-F738-774C-9D03-D7FD7542177E}"/>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082838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44</a:t>
            </a:fld>
            <a:endParaRPr lang="en-US"/>
          </a:p>
        </p:txBody>
      </p:sp>
      <p:sp>
        <p:nvSpPr>
          <p:cNvPr id="30" name="Title 1">
            <a:extLst>
              <a:ext uri="{FF2B5EF4-FFF2-40B4-BE49-F238E27FC236}">
                <a16:creationId xmlns:a16="http://schemas.microsoft.com/office/drawing/2014/main" id="{925A13C7-8973-294B-873D-DE662DC76D02}"/>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71" name="TextBox 70">
            <a:extLst>
              <a:ext uri="{FF2B5EF4-FFF2-40B4-BE49-F238E27FC236}">
                <a16:creationId xmlns:a16="http://schemas.microsoft.com/office/drawing/2014/main" id="{D2E9CC24-F9DA-FF43-A1C8-76EAF157B83C}"/>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72" name="TextBox 71">
            <a:extLst>
              <a:ext uri="{FF2B5EF4-FFF2-40B4-BE49-F238E27FC236}">
                <a16:creationId xmlns:a16="http://schemas.microsoft.com/office/drawing/2014/main" id="{8570620A-4D15-8844-BF9E-A8A832118204}"/>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73" name="Oval 72">
            <a:extLst>
              <a:ext uri="{FF2B5EF4-FFF2-40B4-BE49-F238E27FC236}">
                <a16:creationId xmlns:a16="http://schemas.microsoft.com/office/drawing/2014/main" id="{A38F631C-C9EF-E845-AFED-2A3813B4AA67}"/>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4" name="TextBox 73">
            <a:extLst>
              <a:ext uri="{FF2B5EF4-FFF2-40B4-BE49-F238E27FC236}">
                <a16:creationId xmlns:a16="http://schemas.microsoft.com/office/drawing/2014/main" id="{6A62FB72-DB82-7D48-B56D-5B03B8EB40E0}"/>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75" name="Oval 74">
            <a:extLst>
              <a:ext uri="{FF2B5EF4-FFF2-40B4-BE49-F238E27FC236}">
                <a16:creationId xmlns:a16="http://schemas.microsoft.com/office/drawing/2014/main" id="{B6AA4FB4-01DC-6E42-B775-1FC1EFCD38C1}"/>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6" name="Oval 75">
            <a:extLst>
              <a:ext uri="{FF2B5EF4-FFF2-40B4-BE49-F238E27FC236}">
                <a16:creationId xmlns:a16="http://schemas.microsoft.com/office/drawing/2014/main" id="{FE6EB447-D431-2643-BBCB-C3360E8D5066}"/>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7" name="Oval 76">
            <a:extLst>
              <a:ext uri="{FF2B5EF4-FFF2-40B4-BE49-F238E27FC236}">
                <a16:creationId xmlns:a16="http://schemas.microsoft.com/office/drawing/2014/main" id="{67034D94-91DA-0547-A2C1-EC17213B1B69}"/>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8" name="TextBox 77">
            <a:extLst>
              <a:ext uri="{FF2B5EF4-FFF2-40B4-BE49-F238E27FC236}">
                <a16:creationId xmlns:a16="http://schemas.microsoft.com/office/drawing/2014/main" id="{B37EEA4B-21BE-9948-8F33-69F89E742DE8}"/>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79" name="Straight Arrow Connector 78">
            <a:extLst>
              <a:ext uri="{FF2B5EF4-FFF2-40B4-BE49-F238E27FC236}">
                <a16:creationId xmlns:a16="http://schemas.microsoft.com/office/drawing/2014/main" id="{E8C6EBE1-A523-CF45-8188-28ADD8BAE687}"/>
              </a:ext>
            </a:extLst>
          </p:cNvPr>
          <p:cNvCxnSpPr>
            <a:cxnSpLocks/>
            <a:stCxn id="77" idx="0"/>
            <a:endCxn id="76"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BCA711A-48A9-B14B-B3A0-D299C00DBF09}"/>
              </a:ext>
            </a:extLst>
          </p:cNvPr>
          <p:cNvCxnSpPr>
            <a:cxnSpLocks/>
            <a:stCxn id="76" idx="5"/>
            <a:endCxn id="73"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2030B6A-2754-BC4B-A817-89F9D453E86E}"/>
              </a:ext>
            </a:extLst>
          </p:cNvPr>
          <p:cNvCxnSpPr>
            <a:cxnSpLocks/>
            <a:stCxn id="75" idx="6"/>
            <a:endCxn id="73" idx="2"/>
          </p:cNvCxnSpPr>
          <p:nvPr/>
        </p:nvCxnSpPr>
        <p:spPr>
          <a:xfrm>
            <a:off x="4130867" y="3435734"/>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0F5F497-823F-7642-83F2-0AA98A8853F6}"/>
              </a:ext>
            </a:extLst>
          </p:cNvPr>
          <p:cNvCxnSpPr>
            <a:cxnSpLocks/>
            <a:stCxn id="77" idx="6"/>
            <a:endCxn id="75" idx="2"/>
          </p:cNvCxnSpPr>
          <p:nvPr/>
        </p:nvCxnSpPr>
        <p:spPr>
          <a:xfrm flipV="1">
            <a:off x="2610479" y="3435734"/>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6ADA87F-DD33-B64C-B5D3-EF3E7D03018E}"/>
              </a:ext>
            </a:extLst>
          </p:cNvPr>
          <p:cNvCxnSpPr>
            <a:cxnSpLocks/>
            <a:stCxn id="76" idx="4"/>
            <a:endCxn id="75"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0185CEA-56B5-7643-8178-AC8D8CEF9391}"/>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85" name="TextBox 84">
            <a:extLst>
              <a:ext uri="{FF2B5EF4-FFF2-40B4-BE49-F238E27FC236}">
                <a16:creationId xmlns:a16="http://schemas.microsoft.com/office/drawing/2014/main" id="{3807EB0A-C4A7-3F40-8AB7-A704B3E86DF6}"/>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86" name="Straight Arrow Connector 85">
            <a:extLst>
              <a:ext uri="{FF2B5EF4-FFF2-40B4-BE49-F238E27FC236}">
                <a16:creationId xmlns:a16="http://schemas.microsoft.com/office/drawing/2014/main" id="{64AAE7EE-977F-DE4E-9496-A64309BA8203}"/>
              </a:ext>
            </a:extLst>
          </p:cNvPr>
          <p:cNvCxnSpPr>
            <a:cxnSpLocks/>
            <a:stCxn id="84" idx="3"/>
            <a:endCxn id="75"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783A8EA-4747-DD48-AA78-70D8C908558D}"/>
              </a:ext>
            </a:extLst>
          </p:cNvPr>
          <p:cNvCxnSpPr>
            <a:cxnSpLocks/>
            <a:stCxn id="84" idx="4"/>
            <a:endCxn id="73"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Curved Connector 87">
            <a:extLst>
              <a:ext uri="{FF2B5EF4-FFF2-40B4-BE49-F238E27FC236}">
                <a16:creationId xmlns:a16="http://schemas.microsoft.com/office/drawing/2014/main" id="{5B3D5AA8-EF74-5D47-A981-0341C43887C9}"/>
              </a:ext>
            </a:extLst>
          </p:cNvPr>
          <p:cNvCxnSpPr>
            <a:stCxn id="77" idx="4"/>
            <a:endCxn id="73"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C1E4B237-2DF1-2645-89D5-60E2566BE597}"/>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0" name="Rectangle 89">
            <a:extLst>
              <a:ext uri="{FF2B5EF4-FFF2-40B4-BE49-F238E27FC236}">
                <a16:creationId xmlns:a16="http://schemas.microsoft.com/office/drawing/2014/main" id="{85C7D82E-1CBD-134F-A707-26BB907A0533}"/>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1" name="Rectangle 90">
            <a:extLst>
              <a:ext uri="{FF2B5EF4-FFF2-40B4-BE49-F238E27FC236}">
                <a16:creationId xmlns:a16="http://schemas.microsoft.com/office/drawing/2014/main" id="{2B033451-5C67-964D-BE5F-A89A3419C0A2}"/>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2" name="Rectangle 91">
            <a:extLst>
              <a:ext uri="{FF2B5EF4-FFF2-40B4-BE49-F238E27FC236}">
                <a16:creationId xmlns:a16="http://schemas.microsoft.com/office/drawing/2014/main" id="{4A0510DB-60C1-E149-A81A-246A773FD65F}"/>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93" name="Rectangle 92">
            <a:extLst>
              <a:ext uri="{FF2B5EF4-FFF2-40B4-BE49-F238E27FC236}">
                <a16:creationId xmlns:a16="http://schemas.microsoft.com/office/drawing/2014/main" id="{7A4AFD0A-2DCC-C446-A791-3A656D584AA0}"/>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3255199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45</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29" name="Rectangle 28">
            <a:extLst>
              <a:ext uri="{FF2B5EF4-FFF2-40B4-BE49-F238E27FC236}">
                <a16:creationId xmlns:a16="http://schemas.microsoft.com/office/drawing/2014/main" id="{B996BB59-5081-AC40-A5FC-AD2E8C0A9D2D}"/>
              </a:ext>
            </a:extLst>
          </p:cNvPr>
          <p:cNvSpPr/>
          <p:nvPr/>
        </p:nvSpPr>
        <p:spPr>
          <a:xfrm>
            <a:off x="626273" y="4238460"/>
            <a:ext cx="7860459" cy="954107"/>
          </a:xfrm>
          <a:prstGeom prst="rect">
            <a:avLst/>
          </a:prstGeom>
        </p:spPr>
        <p:txBody>
          <a:bodyPr wrap="square">
            <a:spAutoFit/>
          </a:bodyPr>
          <a:lstStyle/>
          <a:p>
            <a:r>
              <a:rPr lang="en-US" sz="2800" dirty="0">
                <a:solidFill>
                  <a:srgbClr val="FF0000"/>
                </a:solidFill>
              </a:rPr>
              <a:t>Fairness Definition (Attempt 1): </a:t>
            </a:r>
          </a:p>
          <a:p>
            <a:r>
              <a:rPr lang="en-US" sz="2800" dirty="0"/>
              <a:t>Arrange for no causal path from G to A</a:t>
            </a:r>
          </a:p>
        </p:txBody>
      </p:sp>
      <p:sp>
        <p:nvSpPr>
          <p:cNvPr id="30" name="TextBox 29">
            <a:extLst>
              <a:ext uri="{FF2B5EF4-FFF2-40B4-BE49-F238E27FC236}">
                <a16:creationId xmlns:a16="http://schemas.microsoft.com/office/drawing/2014/main" id="{C58DC1AD-8AB8-5246-A541-8BBD1EBE9F7F}"/>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1" name="TextBox 30">
            <a:extLst>
              <a:ext uri="{FF2B5EF4-FFF2-40B4-BE49-F238E27FC236}">
                <a16:creationId xmlns:a16="http://schemas.microsoft.com/office/drawing/2014/main" id="{B7DFA6B4-2122-844F-BD6D-D846B1D72F38}"/>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32" name="Oval 31">
            <a:extLst>
              <a:ext uri="{FF2B5EF4-FFF2-40B4-BE49-F238E27FC236}">
                <a16:creationId xmlns:a16="http://schemas.microsoft.com/office/drawing/2014/main" id="{D1C0ADA8-255F-6C46-9327-83655229A789}"/>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TextBox 32">
            <a:extLst>
              <a:ext uri="{FF2B5EF4-FFF2-40B4-BE49-F238E27FC236}">
                <a16:creationId xmlns:a16="http://schemas.microsoft.com/office/drawing/2014/main" id="{C86E7524-28D7-8943-A6B4-2A6E000F6B67}"/>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4" name="Oval 33">
            <a:extLst>
              <a:ext uri="{FF2B5EF4-FFF2-40B4-BE49-F238E27FC236}">
                <a16:creationId xmlns:a16="http://schemas.microsoft.com/office/drawing/2014/main" id="{08C3316A-2B86-B04F-91C9-9EEA36C15D4F}"/>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Oval 34">
            <a:extLst>
              <a:ext uri="{FF2B5EF4-FFF2-40B4-BE49-F238E27FC236}">
                <a16:creationId xmlns:a16="http://schemas.microsoft.com/office/drawing/2014/main" id="{C2A54CA0-974A-0C4E-9008-671CA6093A8B}"/>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Oval 35">
            <a:extLst>
              <a:ext uri="{FF2B5EF4-FFF2-40B4-BE49-F238E27FC236}">
                <a16:creationId xmlns:a16="http://schemas.microsoft.com/office/drawing/2014/main" id="{6DA065BB-C9DA-BB48-A1EE-646D8DA856F0}"/>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TextBox 36">
            <a:extLst>
              <a:ext uri="{FF2B5EF4-FFF2-40B4-BE49-F238E27FC236}">
                <a16:creationId xmlns:a16="http://schemas.microsoft.com/office/drawing/2014/main" id="{A3ECEFCE-E97F-4B41-97FF-D934C957A758}"/>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8" name="Straight Arrow Connector 37">
            <a:extLst>
              <a:ext uri="{FF2B5EF4-FFF2-40B4-BE49-F238E27FC236}">
                <a16:creationId xmlns:a16="http://schemas.microsoft.com/office/drawing/2014/main" id="{47AFDD3A-12E6-7D47-88A2-F9D20BD4A26D}"/>
              </a:ext>
            </a:extLst>
          </p:cNvPr>
          <p:cNvCxnSpPr>
            <a:cxnSpLocks/>
            <a:stCxn id="36" idx="0"/>
            <a:endCxn id="35"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ECD4E3A-A932-0C40-AF0D-47B59DAA37A5}"/>
              </a:ext>
            </a:extLst>
          </p:cNvPr>
          <p:cNvCxnSpPr>
            <a:cxnSpLocks/>
            <a:stCxn id="35" idx="5"/>
            <a:endCxn id="32"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5CECC0-192E-444D-9EE9-EF8146157611}"/>
              </a:ext>
            </a:extLst>
          </p:cNvPr>
          <p:cNvCxnSpPr>
            <a:cxnSpLocks/>
            <a:stCxn id="34" idx="6"/>
            <a:endCxn id="32" idx="2"/>
          </p:cNvCxnSpPr>
          <p:nvPr/>
        </p:nvCxnSpPr>
        <p:spPr>
          <a:xfrm>
            <a:off x="4130867" y="3435734"/>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E3A8C82-327B-E94D-B5A7-08358896016E}"/>
              </a:ext>
            </a:extLst>
          </p:cNvPr>
          <p:cNvCxnSpPr>
            <a:cxnSpLocks/>
            <a:stCxn id="36" idx="6"/>
            <a:endCxn id="34" idx="2"/>
          </p:cNvCxnSpPr>
          <p:nvPr/>
        </p:nvCxnSpPr>
        <p:spPr>
          <a:xfrm flipV="1">
            <a:off x="2610479" y="3435734"/>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FD0E72E-B0F8-0147-A01D-348AEA8DDDD4}"/>
              </a:ext>
            </a:extLst>
          </p:cNvPr>
          <p:cNvCxnSpPr>
            <a:cxnSpLocks/>
            <a:stCxn id="35" idx="4"/>
            <a:endCxn id="34"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8DFCD2D2-21C5-9642-85E9-3893DC1D5B32}"/>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4" name="TextBox 43">
            <a:extLst>
              <a:ext uri="{FF2B5EF4-FFF2-40B4-BE49-F238E27FC236}">
                <a16:creationId xmlns:a16="http://schemas.microsoft.com/office/drawing/2014/main" id="{9F3B78E3-D337-B74C-84EB-4AB7890E1FC3}"/>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5" name="Straight Arrow Connector 44">
            <a:extLst>
              <a:ext uri="{FF2B5EF4-FFF2-40B4-BE49-F238E27FC236}">
                <a16:creationId xmlns:a16="http://schemas.microsoft.com/office/drawing/2014/main" id="{08958F95-68A9-EA4B-A2C4-6EA3FF662FD1}"/>
              </a:ext>
            </a:extLst>
          </p:cNvPr>
          <p:cNvCxnSpPr>
            <a:cxnSpLocks/>
            <a:stCxn id="43" idx="3"/>
            <a:endCxn id="34"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BEA8711-3624-ED48-B9D8-223A38C6E5B2}"/>
              </a:ext>
            </a:extLst>
          </p:cNvPr>
          <p:cNvCxnSpPr>
            <a:cxnSpLocks/>
            <a:stCxn id="43" idx="4"/>
            <a:endCxn id="32"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F991C1C-B66E-184A-A23C-6F1CC3FF88A4}"/>
              </a:ext>
            </a:extLst>
          </p:cNvPr>
          <p:cNvCxnSpPr>
            <a:stCxn id="36" idx="4"/>
            <a:endCxn id="32"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9B0CE04-36B0-4443-BC04-0FEBB1ADBF1F}"/>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9" name="Rectangle 48">
            <a:extLst>
              <a:ext uri="{FF2B5EF4-FFF2-40B4-BE49-F238E27FC236}">
                <a16:creationId xmlns:a16="http://schemas.microsoft.com/office/drawing/2014/main" id="{AC4F0E4F-E131-1445-97D5-9754FCD86CDB}"/>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0" name="Rectangle 49">
            <a:extLst>
              <a:ext uri="{FF2B5EF4-FFF2-40B4-BE49-F238E27FC236}">
                <a16:creationId xmlns:a16="http://schemas.microsoft.com/office/drawing/2014/main" id="{DDA90A35-DFAE-0149-8326-A373914660F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1" name="Rectangle 50">
            <a:extLst>
              <a:ext uri="{FF2B5EF4-FFF2-40B4-BE49-F238E27FC236}">
                <a16:creationId xmlns:a16="http://schemas.microsoft.com/office/drawing/2014/main" id="{56AF802C-A590-9645-9156-C1C527A98A6E}"/>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2" name="Rectangle 51">
            <a:extLst>
              <a:ext uri="{FF2B5EF4-FFF2-40B4-BE49-F238E27FC236}">
                <a16:creationId xmlns:a16="http://schemas.microsoft.com/office/drawing/2014/main" id="{A20BFD3A-59BF-ED40-BF60-3F003CDF7714}"/>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3192478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46</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0" name="Rectangle 29">
            <a:extLst>
              <a:ext uri="{FF2B5EF4-FFF2-40B4-BE49-F238E27FC236}">
                <a16:creationId xmlns:a16="http://schemas.microsoft.com/office/drawing/2014/main" id="{7C5C2B50-FEA1-1A41-A5BC-6298CE091564}"/>
              </a:ext>
            </a:extLst>
          </p:cNvPr>
          <p:cNvSpPr/>
          <p:nvPr/>
        </p:nvSpPr>
        <p:spPr>
          <a:xfrm>
            <a:off x="626273" y="5255319"/>
            <a:ext cx="7834196" cy="1384995"/>
          </a:xfrm>
          <a:prstGeom prst="rect">
            <a:avLst/>
          </a:prstGeom>
        </p:spPr>
        <p:txBody>
          <a:bodyPr wrap="none">
            <a:spAutoFit/>
          </a:bodyPr>
          <a:lstStyle/>
          <a:p>
            <a:r>
              <a:rPr lang="en-US" sz="2800" dirty="0"/>
              <a:t>Problem: We cannot avoid:</a:t>
            </a:r>
          </a:p>
          <a:p>
            <a:pPr marL="457200" indent="-457200">
              <a:buFont typeface="Arial" panose="020B0604020202020204" pitchFamily="34" charset="0"/>
              <a:buChar char="•"/>
            </a:pPr>
            <a:r>
              <a:rPr lang="en-US" sz="2800" dirty="0"/>
              <a:t>G</a:t>
            </a:r>
            <a:r>
              <a:rPr lang="en-US" sz="2800" dirty="0">
                <a:sym typeface="Wingdings" pitchFamily="2" charset="2"/>
              </a:rPr>
              <a:t>D: applicants choose their department</a:t>
            </a:r>
            <a:endParaRPr lang="en-US" sz="2800" dirty="0"/>
          </a:p>
          <a:p>
            <a:pPr marL="457200" indent="-457200">
              <a:buFont typeface="Arial" panose="020B0604020202020204" pitchFamily="34" charset="0"/>
              <a:buChar char="•"/>
            </a:pPr>
            <a:r>
              <a:rPr lang="en-US" sz="2800" dirty="0"/>
              <a:t>D</a:t>
            </a:r>
            <a:r>
              <a:rPr lang="en-US" sz="2800" dirty="0">
                <a:sym typeface="Wingdings" pitchFamily="2" charset="2"/>
              </a:rPr>
              <a:t>A: departments make their own decisions</a:t>
            </a:r>
            <a:endParaRPr lang="en-US" sz="2800" dirty="0"/>
          </a:p>
        </p:txBody>
      </p:sp>
      <p:sp>
        <p:nvSpPr>
          <p:cNvPr id="32" name="Rectangle 31">
            <a:extLst>
              <a:ext uri="{FF2B5EF4-FFF2-40B4-BE49-F238E27FC236}">
                <a16:creationId xmlns:a16="http://schemas.microsoft.com/office/drawing/2014/main" id="{AABA60F2-2941-F646-B404-E1FD64B460BC}"/>
              </a:ext>
            </a:extLst>
          </p:cNvPr>
          <p:cNvSpPr/>
          <p:nvPr/>
        </p:nvSpPr>
        <p:spPr>
          <a:xfrm>
            <a:off x="626273" y="4238460"/>
            <a:ext cx="7860459" cy="954107"/>
          </a:xfrm>
          <a:prstGeom prst="rect">
            <a:avLst/>
          </a:prstGeom>
        </p:spPr>
        <p:txBody>
          <a:bodyPr wrap="square">
            <a:spAutoFit/>
          </a:bodyPr>
          <a:lstStyle/>
          <a:p>
            <a:r>
              <a:rPr lang="en-US" sz="2800" dirty="0">
                <a:solidFill>
                  <a:srgbClr val="FF0000"/>
                </a:solidFill>
              </a:rPr>
              <a:t>Fairness Definition (Attempt 1): </a:t>
            </a:r>
          </a:p>
          <a:p>
            <a:r>
              <a:rPr lang="en-US" sz="2800" dirty="0"/>
              <a:t>Arrange for no causal path from G to A</a:t>
            </a:r>
          </a:p>
        </p:txBody>
      </p:sp>
      <p:sp>
        <p:nvSpPr>
          <p:cNvPr id="29" name="TextBox 28">
            <a:extLst>
              <a:ext uri="{FF2B5EF4-FFF2-40B4-BE49-F238E27FC236}">
                <a16:creationId xmlns:a16="http://schemas.microsoft.com/office/drawing/2014/main" id="{1CE68FB3-2C26-4048-810D-853D59EE2682}"/>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3" name="TextBox 32">
            <a:extLst>
              <a:ext uri="{FF2B5EF4-FFF2-40B4-BE49-F238E27FC236}">
                <a16:creationId xmlns:a16="http://schemas.microsoft.com/office/drawing/2014/main" id="{65CEEED6-F6BA-3B4C-9428-6DAC499C643B}"/>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34" name="Oval 33">
            <a:extLst>
              <a:ext uri="{FF2B5EF4-FFF2-40B4-BE49-F238E27FC236}">
                <a16:creationId xmlns:a16="http://schemas.microsoft.com/office/drawing/2014/main" id="{1CE192EC-0CA2-814E-B6C0-1E04FC7D7AD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DEA1A479-CE24-9F45-B268-6542AFFC338A}"/>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6" name="Oval 35">
            <a:extLst>
              <a:ext uri="{FF2B5EF4-FFF2-40B4-BE49-F238E27FC236}">
                <a16:creationId xmlns:a16="http://schemas.microsoft.com/office/drawing/2014/main" id="{28307B2C-D604-F445-9614-C247DCDEFF07}"/>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FAD95611-1C68-814D-B4E7-49E82C8E25C2}"/>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61682225-AB3A-B541-BB69-84A273355ACF}"/>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TextBox 38">
            <a:extLst>
              <a:ext uri="{FF2B5EF4-FFF2-40B4-BE49-F238E27FC236}">
                <a16:creationId xmlns:a16="http://schemas.microsoft.com/office/drawing/2014/main" id="{C270CEF8-7DC7-524C-A024-2CA5E9DF4A0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0" name="Straight Arrow Connector 39">
            <a:extLst>
              <a:ext uri="{FF2B5EF4-FFF2-40B4-BE49-F238E27FC236}">
                <a16:creationId xmlns:a16="http://schemas.microsoft.com/office/drawing/2014/main" id="{B8BFA737-5391-8A4F-BEEC-3192F88D237E}"/>
              </a:ext>
            </a:extLst>
          </p:cNvPr>
          <p:cNvCxnSpPr>
            <a:cxnSpLocks/>
            <a:stCxn id="38" idx="0"/>
            <a:endCxn id="37"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CE4DF56-06CD-8C42-888C-1AC824092551}"/>
              </a:ext>
            </a:extLst>
          </p:cNvPr>
          <p:cNvCxnSpPr>
            <a:cxnSpLocks/>
            <a:stCxn id="37" idx="5"/>
            <a:endCxn id="34"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C655946-0586-BF42-9441-AB643F3FD89D}"/>
              </a:ext>
            </a:extLst>
          </p:cNvPr>
          <p:cNvCxnSpPr>
            <a:cxnSpLocks/>
            <a:stCxn id="36" idx="6"/>
            <a:endCxn id="34" idx="2"/>
          </p:cNvCxnSpPr>
          <p:nvPr/>
        </p:nvCxnSpPr>
        <p:spPr>
          <a:xfrm>
            <a:off x="4130867" y="3435734"/>
            <a:ext cx="1139104" cy="7857"/>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926BD3-D7FF-014A-AB26-A625FE85D9C0}"/>
              </a:ext>
            </a:extLst>
          </p:cNvPr>
          <p:cNvCxnSpPr>
            <a:cxnSpLocks/>
            <a:stCxn id="38" idx="6"/>
            <a:endCxn id="36" idx="2"/>
          </p:cNvCxnSpPr>
          <p:nvPr/>
        </p:nvCxnSpPr>
        <p:spPr>
          <a:xfrm flipV="1">
            <a:off x="2610479" y="3435734"/>
            <a:ext cx="928636" cy="16582"/>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64EEC98-D7C5-F640-9AFB-D611C206C71A}"/>
              </a:ext>
            </a:extLst>
          </p:cNvPr>
          <p:cNvCxnSpPr>
            <a:cxnSpLocks/>
            <a:stCxn id="37" idx="4"/>
            <a:endCxn id="36"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9EC958D-0B88-2B42-B09F-60793BFA0589}"/>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6" name="TextBox 45">
            <a:extLst>
              <a:ext uri="{FF2B5EF4-FFF2-40B4-BE49-F238E27FC236}">
                <a16:creationId xmlns:a16="http://schemas.microsoft.com/office/drawing/2014/main" id="{16407B11-FA60-B244-B13F-55F6DFE72B5F}"/>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7" name="Straight Arrow Connector 46">
            <a:extLst>
              <a:ext uri="{FF2B5EF4-FFF2-40B4-BE49-F238E27FC236}">
                <a16:creationId xmlns:a16="http://schemas.microsoft.com/office/drawing/2014/main" id="{A42010EE-21C0-624C-907C-2C7ADC9D9557}"/>
              </a:ext>
            </a:extLst>
          </p:cNvPr>
          <p:cNvCxnSpPr>
            <a:cxnSpLocks/>
            <a:stCxn id="45" idx="3"/>
            <a:endCxn id="36"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1E726C7-3B1E-D940-802A-83EF50EC69FE}"/>
              </a:ext>
            </a:extLst>
          </p:cNvPr>
          <p:cNvCxnSpPr>
            <a:cxnSpLocks/>
            <a:stCxn id="45" idx="4"/>
            <a:endCxn id="34"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9BFC251-D2F2-2E42-B871-89B705C780F8}"/>
              </a:ext>
            </a:extLst>
          </p:cNvPr>
          <p:cNvCxnSpPr>
            <a:stCxn id="38" idx="4"/>
            <a:endCxn id="34"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48BD54E-15F0-AE47-B409-01B4BCA9676A}"/>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1" name="Rectangle 50">
            <a:extLst>
              <a:ext uri="{FF2B5EF4-FFF2-40B4-BE49-F238E27FC236}">
                <a16:creationId xmlns:a16="http://schemas.microsoft.com/office/drawing/2014/main" id="{3999EA8A-296E-7846-BF26-C863C9C0B22A}"/>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2" name="Rectangle 51">
            <a:extLst>
              <a:ext uri="{FF2B5EF4-FFF2-40B4-BE49-F238E27FC236}">
                <a16:creationId xmlns:a16="http://schemas.microsoft.com/office/drawing/2014/main" id="{8DFBBDA0-498D-3D41-B6ED-B37B804EA8E7}"/>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3" name="Rectangle 52">
            <a:extLst>
              <a:ext uri="{FF2B5EF4-FFF2-40B4-BE49-F238E27FC236}">
                <a16:creationId xmlns:a16="http://schemas.microsoft.com/office/drawing/2014/main" id="{53BA5090-A430-AB4D-82BC-EA4E9B905E3A}"/>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4" name="Rectangle 53">
            <a:extLst>
              <a:ext uri="{FF2B5EF4-FFF2-40B4-BE49-F238E27FC236}">
                <a16:creationId xmlns:a16="http://schemas.microsoft.com/office/drawing/2014/main" id="{256ABB23-83A2-D14A-B2F4-4C6F56785052}"/>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174450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47</a:t>
            </a:fld>
            <a:endParaRPr lang="en-US"/>
          </a:p>
        </p:txBody>
      </p:sp>
      <p:sp>
        <p:nvSpPr>
          <p:cNvPr id="119" name="Title 1">
            <a:extLst>
              <a:ext uri="{FF2B5EF4-FFF2-40B4-BE49-F238E27FC236}">
                <a16:creationId xmlns:a16="http://schemas.microsoft.com/office/drawing/2014/main" id="{8EBE068B-1E1D-9546-AF31-F135187CFD0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143" name="Rectangle 142">
            <a:extLst>
              <a:ext uri="{FF2B5EF4-FFF2-40B4-BE49-F238E27FC236}">
                <a16:creationId xmlns:a16="http://schemas.microsoft.com/office/drawing/2014/main" id="{E76FB5F3-DF06-6A4F-B44A-E0595913B286}"/>
              </a:ext>
            </a:extLst>
          </p:cNvPr>
          <p:cNvSpPr/>
          <p:nvPr/>
        </p:nvSpPr>
        <p:spPr>
          <a:xfrm>
            <a:off x="657268" y="4743735"/>
            <a:ext cx="7860459" cy="954107"/>
          </a:xfrm>
          <a:prstGeom prst="rect">
            <a:avLst/>
          </a:prstGeom>
        </p:spPr>
        <p:txBody>
          <a:bodyPr wrap="square">
            <a:spAutoFit/>
          </a:bodyPr>
          <a:lstStyle/>
          <a:p>
            <a:r>
              <a:rPr lang="en-US" sz="2800" dirty="0"/>
              <a:t>Our solution: partition variables into:  </a:t>
            </a:r>
          </a:p>
          <a:p>
            <a:r>
              <a:rPr lang="en-US" sz="2800" dirty="0">
                <a:solidFill>
                  <a:srgbClr val="00B050"/>
                </a:solidFill>
              </a:rPr>
              <a:t>		Admissible</a:t>
            </a:r>
            <a:r>
              <a:rPr lang="en-US" sz="2800" dirty="0"/>
              <a:t>/ </a:t>
            </a:r>
            <a:r>
              <a:rPr lang="en-US" sz="2800" dirty="0">
                <a:solidFill>
                  <a:srgbClr val="FF2600"/>
                </a:solidFill>
              </a:rPr>
              <a:t>Inadmissible</a:t>
            </a:r>
          </a:p>
        </p:txBody>
      </p:sp>
      <p:sp>
        <p:nvSpPr>
          <p:cNvPr id="29" name="TextBox 28">
            <a:extLst>
              <a:ext uri="{FF2B5EF4-FFF2-40B4-BE49-F238E27FC236}">
                <a16:creationId xmlns:a16="http://schemas.microsoft.com/office/drawing/2014/main" id="{5D7DF9C9-CD43-C243-8343-E0BD7547BC7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0" name="TextBox 29">
            <a:extLst>
              <a:ext uri="{FF2B5EF4-FFF2-40B4-BE49-F238E27FC236}">
                <a16:creationId xmlns:a16="http://schemas.microsoft.com/office/drawing/2014/main" id="{75DBE651-1DF6-4E47-9463-56B09AFB40AE}"/>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31" name="Oval 30">
            <a:extLst>
              <a:ext uri="{FF2B5EF4-FFF2-40B4-BE49-F238E27FC236}">
                <a16:creationId xmlns:a16="http://schemas.microsoft.com/office/drawing/2014/main" id="{DD450B51-F9A4-0849-8430-7CC714ADA37B}"/>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2" name="TextBox 31">
            <a:extLst>
              <a:ext uri="{FF2B5EF4-FFF2-40B4-BE49-F238E27FC236}">
                <a16:creationId xmlns:a16="http://schemas.microsoft.com/office/drawing/2014/main" id="{F9DCC7C6-AF96-4E47-8603-42343FD9D849}"/>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Oval 32">
            <a:extLst>
              <a:ext uri="{FF2B5EF4-FFF2-40B4-BE49-F238E27FC236}">
                <a16:creationId xmlns:a16="http://schemas.microsoft.com/office/drawing/2014/main" id="{4AEB0791-2ED7-024C-BFDF-4C3557E058DD}"/>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7A75A2FF-038E-0E43-9C74-7FA4A69D0CC4}"/>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Oval 34">
            <a:extLst>
              <a:ext uri="{FF2B5EF4-FFF2-40B4-BE49-F238E27FC236}">
                <a16:creationId xmlns:a16="http://schemas.microsoft.com/office/drawing/2014/main" id="{3C033359-2C68-494A-917F-6D5DF7D4EDAE}"/>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TextBox 35">
            <a:extLst>
              <a:ext uri="{FF2B5EF4-FFF2-40B4-BE49-F238E27FC236}">
                <a16:creationId xmlns:a16="http://schemas.microsoft.com/office/drawing/2014/main" id="{E70EC7B6-3FB4-4940-B4BF-036690D4ADA9}"/>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7" name="Straight Arrow Connector 36">
            <a:extLst>
              <a:ext uri="{FF2B5EF4-FFF2-40B4-BE49-F238E27FC236}">
                <a16:creationId xmlns:a16="http://schemas.microsoft.com/office/drawing/2014/main" id="{1CDA3768-1081-1F4F-B5DB-08CE167C62DE}"/>
              </a:ext>
            </a:extLst>
          </p:cNvPr>
          <p:cNvCxnSpPr>
            <a:cxnSpLocks/>
            <a:stCxn id="35" idx="0"/>
            <a:endCxn id="34"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D8BBEE-AF81-B844-98ED-AE9702414078}"/>
              </a:ext>
            </a:extLst>
          </p:cNvPr>
          <p:cNvCxnSpPr>
            <a:cxnSpLocks/>
            <a:stCxn id="34" idx="5"/>
            <a:endCxn id="31"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0AEFCB-1792-FA4E-A4C1-79C55A4D9EE6}"/>
              </a:ext>
            </a:extLst>
          </p:cNvPr>
          <p:cNvCxnSpPr>
            <a:cxnSpLocks/>
            <a:stCxn id="33" idx="6"/>
            <a:endCxn id="31" idx="2"/>
          </p:cNvCxnSpPr>
          <p:nvPr/>
        </p:nvCxnSpPr>
        <p:spPr>
          <a:xfrm>
            <a:off x="4130867" y="3435734"/>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207C40C-4CDC-994D-AB18-A8052CEEDDA2}"/>
              </a:ext>
            </a:extLst>
          </p:cNvPr>
          <p:cNvCxnSpPr>
            <a:cxnSpLocks/>
            <a:stCxn id="35" idx="6"/>
            <a:endCxn id="33" idx="2"/>
          </p:cNvCxnSpPr>
          <p:nvPr/>
        </p:nvCxnSpPr>
        <p:spPr>
          <a:xfrm flipV="1">
            <a:off x="2610479" y="3435734"/>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E4A2E25-39B0-2F46-839D-87B8DCF6F72C}"/>
              </a:ext>
            </a:extLst>
          </p:cNvPr>
          <p:cNvCxnSpPr>
            <a:cxnSpLocks/>
            <a:stCxn id="34" idx="4"/>
            <a:endCxn id="33"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29CC7E66-2E23-A946-A7C3-612D1625F607}"/>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3" name="TextBox 42">
            <a:extLst>
              <a:ext uri="{FF2B5EF4-FFF2-40B4-BE49-F238E27FC236}">
                <a16:creationId xmlns:a16="http://schemas.microsoft.com/office/drawing/2014/main" id="{EFA61FCC-C326-E949-90F0-8C5D2E63F802}"/>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4" name="Straight Arrow Connector 43">
            <a:extLst>
              <a:ext uri="{FF2B5EF4-FFF2-40B4-BE49-F238E27FC236}">
                <a16:creationId xmlns:a16="http://schemas.microsoft.com/office/drawing/2014/main" id="{0C577074-321A-704F-AADE-6D5EA7782D9B}"/>
              </a:ext>
            </a:extLst>
          </p:cNvPr>
          <p:cNvCxnSpPr>
            <a:cxnSpLocks/>
            <a:stCxn id="42" idx="3"/>
            <a:endCxn id="33"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4F2AB7D-4C26-2445-AC4A-DA2326814A9D}"/>
              </a:ext>
            </a:extLst>
          </p:cNvPr>
          <p:cNvCxnSpPr>
            <a:cxnSpLocks/>
            <a:stCxn id="42" idx="4"/>
            <a:endCxn id="31"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261382D4-B34B-5043-92EF-0FDA8ACABF2B}"/>
              </a:ext>
            </a:extLst>
          </p:cNvPr>
          <p:cNvCxnSpPr>
            <a:stCxn id="35" idx="4"/>
            <a:endCxn id="31"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34D6D96-5C77-B342-9D7C-052DC2543C41}"/>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8" name="Rectangle 47">
            <a:extLst>
              <a:ext uri="{FF2B5EF4-FFF2-40B4-BE49-F238E27FC236}">
                <a16:creationId xmlns:a16="http://schemas.microsoft.com/office/drawing/2014/main" id="{B07991E5-337C-EE4C-A131-8896EED09F9E}"/>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9" name="Rectangle 48">
            <a:extLst>
              <a:ext uri="{FF2B5EF4-FFF2-40B4-BE49-F238E27FC236}">
                <a16:creationId xmlns:a16="http://schemas.microsoft.com/office/drawing/2014/main" id="{60A0293A-1CE3-CD4F-8504-CCF3C3D36566}"/>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0" name="Rectangle 49">
            <a:extLst>
              <a:ext uri="{FF2B5EF4-FFF2-40B4-BE49-F238E27FC236}">
                <a16:creationId xmlns:a16="http://schemas.microsoft.com/office/drawing/2014/main" id="{917C7197-E354-DD48-B518-25819E9D9DD1}"/>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1" name="Rectangle 50">
            <a:extLst>
              <a:ext uri="{FF2B5EF4-FFF2-40B4-BE49-F238E27FC236}">
                <a16:creationId xmlns:a16="http://schemas.microsoft.com/office/drawing/2014/main" id="{BADCA631-0E69-544D-847E-E90AC418A73F}"/>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2533117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48</a:t>
            </a:fld>
            <a:endParaRPr lang="en-US"/>
          </a:p>
        </p:txBody>
      </p:sp>
      <p:sp>
        <p:nvSpPr>
          <p:cNvPr id="77" name="TextBox 76">
            <a:extLst>
              <a:ext uri="{FF2B5EF4-FFF2-40B4-BE49-F238E27FC236}">
                <a16:creationId xmlns:a16="http://schemas.microsoft.com/office/drawing/2014/main" id="{AEEFA6E6-D1DA-8247-8E79-8C6CE0F09926}"/>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79" name="Oval 78">
            <a:extLst>
              <a:ext uri="{FF2B5EF4-FFF2-40B4-BE49-F238E27FC236}">
                <a16:creationId xmlns:a16="http://schemas.microsoft.com/office/drawing/2014/main" id="{60910EAA-CF2A-334B-90DA-921607EE745B}"/>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0" name="TextBox 79">
            <a:extLst>
              <a:ext uri="{FF2B5EF4-FFF2-40B4-BE49-F238E27FC236}">
                <a16:creationId xmlns:a16="http://schemas.microsoft.com/office/drawing/2014/main" id="{5F4093A4-F9A0-304F-8CB7-2DA56BEE37A5}"/>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81" name="Oval 80">
            <a:extLst>
              <a:ext uri="{FF2B5EF4-FFF2-40B4-BE49-F238E27FC236}">
                <a16:creationId xmlns:a16="http://schemas.microsoft.com/office/drawing/2014/main" id="{AA79299D-60AF-3A40-B14D-FF0ABB7DD5D7}"/>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38EE862-5AA5-7242-AF91-E6EDAF550495}"/>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75E854C4-F20D-8146-BCEF-D931180103E0}"/>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0A9845D1-EBAE-274F-843C-A338B67C1EC7}"/>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5957AE20-F052-A84E-9D5A-B8C52E0D7147}"/>
              </a:ext>
            </a:extLst>
          </p:cNvPr>
          <p:cNvCxnSpPr>
            <a:cxnSpLocks/>
            <a:stCxn id="83" idx="0"/>
            <a:endCxn id="82"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9833236-04D9-3347-809F-79457618FFA9}"/>
              </a:ext>
            </a:extLst>
          </p:cNvPr>
          <p:cNvCxnSpPr>
            <a:cxnSpLocks/>
            <a:stCxn id="82" idx="5"/>
            <a:endCxn id="79"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B0216CB-0E96-4947-8A3A-3229CD8BAF38}"/>
              </a:ext>
            </a:extLst>
          </p:cNvPr>
          <p:cNvCxnSpPr>
            <a:cxnSpLocks/>
            <a:stCxn id="81" idx="6"/>
            <a:endCxn id="79" idx="2"/>
          </p:cNvCxnSpPr>
          <p:nvPr/>
        </p:nvCxnSpPr>
        <p:spPr>
          <a:xfrm>
            <a:off x="4130867" y="3435734"/>
            <a:ext cx="1139104" cy="7857"/>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C5728AF-1282-BC4F-8267-B1B51D5F12EC}"/>
              </a:ext>
            </a:extLst>
          </p:cNvPr>
          <p:cNvCxnSpPr>
            <a:cxnSpLocks/>
            <a:stCxn id="83" idx="6"/>
            <a:endCxn id="81" idx="2"/>
          </p:cNvCxnSpPr>
          <p:nvPr/>
        </p:nvCxnSpPr>
        <p:spPr>
          <a:xfrm flipV="1">
            <a:off x="2610479" y="3435734"/>
            <a:ext cx="928636" cy="16582"/>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3510332-DCEC-664C-ACBD-4CBCD008205B}"/>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54D877CB-B2F8-7F4A-ADDA-4A191975C183}"/>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0EF5BBBE-CFAF-E744-9060-FB1BB1EBA374}"/>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05E6035F-279A-D24B-9B4C-28D7BF7D4918}"/>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8A1E9E-1A8E-B142-B7D2-E1967C0A6B47}"/>
              </a:ext>
            </a:extLst>
          </p:cNvPr>
          <p:cNvCxnSpPr>
            <a:cxnSpLocks/>
            <a:stCxn id="90" idx="4"/>
            <a:endCxn id="7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A8C17C9D-98B9-FE41-A3C6-F92A5EF5C5EF}"/>
              </a:ext>
            </a:extLst>
          </p:cNvPr>
          <p:cNvCxnSpPr>
            <a:stCxn id="83" idx="4"/>
            <a:endCxn id="79" idx="4"/>
          </p:cNvCxnSpPr>
          <p:nvPr/>
        </p:nvCxnSpPr>
        <p:spPr>
          <a:xfrm rot="5400000" flipH="1" flipV="1">
            <a:off x="3935862" y="2092234"/>
            <a:ext cx="8725" cy="3251244"/>
          </a:xfrm>
          <a:prstGeom prst="curvedConnector3">
            <a:avLst>
              <a:gd name="adj1" fmla="val -262005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0D56A11A-F83B-044E-BF34-27142B8F3AB8}"/>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73FDC5DD-7888-B044-8031-3BC76D47C1D0}"/>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4F5141F6-BE12-2C4A-BB2A-546D14508F63}"/>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FF388566-2F8D-F148-B10B-8CBDAB7533FC}"/>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Rectangle 99">
            <a:extLst>
              <a:ext uri="{FF2B5EF4-FFF2-40B4-BE49-F238E27FC236}">
                <a16:creationId xmlns:a16="http://schemas.microsoft.com/office/drawing/2014/main" id="{54341371-37B6-EA4E-9820-979D4480D617}"/>
              </a:ext>
            </a:extLst>
          </p:cNvPr>
          <p:cNvSpPr/>
          <p:nvPr/>
        </p:nvSpPr>
        <p:spPr>
          <a:xfrm>
            <a:off x="657268" y="4743735"/>
            <a:ext cx="7860459" cy="954107"/>
          </a:xfrm>
          <a:prstGeom prst="rect">
            <a:avLst/>
          </a:prstGeom>
        </p:spPr>
        <p:txBody>
          <a:bodyPr wrap="square">
            <a:spAutoFit/>
          </a:bodyPr>
          <a:lstStyle/>
          <a:p>
            <a:r>
              <a:rPr lang="en-US" sz="2800" dirty="0"/>
              <a:t>Our solution: partition variables into:  </a:t>
            </a:r>
          </a:p>
          <a:p>
            <a:r>
              <a:rPr lang="en-US" sz="2800" dirty="0">
                <a:solidFill>
                  <a:srgbClr val="00B050"/>
                </a:solidFill>
              </a:rPr>
              <a:t>		Admissible</a:t>
            </a:r>
            <a:r>
              <a:rPr lang="en-US" sz="2800" dirty="0"/>
              <a:t>/ </a:t>
            </a:r>
            <a:r>
              <a:rPr lang="en-US" sz="2800" dirty="0">
                <a:solidFill>
                  <a:srgbClr val="FF2600"/>
                </a:solidFill>
              </a:rPr>
              <a:t>Inadmissible</a:t>
            </a:r>
          </a:p>
        </p:txBody>
      </p:sp>
      <p:sp>
        <p:nvSpPr>
          <p:cNvPr id="102" name="Title 1">
            <a:extLst>
              <a:ext uri="{FF2B5EF4-FFF2-40B4-BE49-F238E27FC236}">
                <a16:creationId xmlns:a16="http://schemas.microsoft.com/office/drawing/2014/main" id="{5BF4ABF0-49BC-124F-B9D8-85ADBC5CD335}"/>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5" name="Rectangle 4">
            <a:extLst>
              <a:ext uri="{FF2B5EF4-FFF2-40B4-BE49-F238E27FC236}">
                <a16:creationId xmlns:a16="http://schemas.microsoft.com/office/drawing/2014/main" id="{2D87F8AD-D4E6-8D4A-B80B-9FA282D2E8D6}"/>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103" name="TextBox 102">
            <a:extLst>
              <a:ext uri="{FF2B5EF4-FFF2-40B4-BE49-F238E27FC236}">
                <a16:creationId xmlns:a16="http://schemas.microsoft.com/office/drawing/2014/main" id="{66E6FC14-2FA6-1144-AE76-A03A4B3D552A}"/>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4" name="Rectangle 103">
            <a:extLst>
              <a:ext uri="{FF2B5EF4-FFF2-40B4-BE49-F238E27FC236}">
                <a16:creationId xmlns:a16="http://schemas.microsoft.com/office/drawing/2014/main" id="{196F8FE3-ED34-A94C-B8E7-08E1A31695E2}"/>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3567634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49</a:t>
            </a:fld>
            <a:endParaRPr lang="en-US"/>
          </a:p>
        </p:txBody>
      </p:sp>
      <p:sp>
        <p:nvSpPr>
          <p:cNvPr id="102" name="Title 1">
            <a:extLst>
              <a:ext uri="{FF2B5EF4-FFF2-40B4-BE49-F238E27FC236}">
                <a16:creationId xmlns:a16="http://schemas.microsoft.com/office/drawing/2014/main" id="{5BF4ABF0-49BC-124F-B9D8-85ADBC5CD335}"/>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76" name="TextBox 75">
            <a:extLst>
              <a:ext uri="{FF2B5EF4-FFF2-40B4-BE49-F238E27FC236}">
                <a16:creationId xmlns:a16="http://schemas.microsoft.com/office/drawing/2014/main" id="{97415571-F105-DE45-9477-D002DB923F8E}"/>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101" name="Oval 100">
            <a:extLst>
              <a:ext uri="{FF2B5EF4-FFF2-40B4-BE49-F238E27FC236}">
                <a16:creationId xmlns:a16="http://schemas.microsoft.com/office/drawing/2014/main" id="{E7EF30B3-414B-D049-AB10-097E6508E25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4" name="Oval 103">
            <a:extLst>
              <a:ext uri="{FF2B5EF4-FFF2-40B4-BE49-F238E27FC236}">
                <a16:creationId xmlns:a16="http://schemas.microsoft.com/office/drawing/2014/main" id="{969A2EDE-DBC8-B046-B004-B1FC9514939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5" name="Oval 104">
            <a:extLst>
              <a:ext uri="{FF2B5EF4-FFF2-40B4-BE49-F238E27FC236}">
                <a16:creationId xmlns:a16="http://schemas.microsoft.com/office/drawing/2014/main" id="{1C410075-DC88-2E41-9B40-0DA7549E27A4}"/>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6" name="Oval 105">
            <a:extLst>
              <a:ext uri="{FF2B5EF4-FFF2-40B4-BE49-F238E27FC236}">
                <a16:creationId xmlns:a16="http://schemas.microsoft.com/office/drawing/2014/main" id="{442014A4-5B0E-B64F-B950-9DC4E386553B}"/>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7" name="TextBox 106">
            <a:extLst>
              <a:ext uri="{FF2B5EF4-FFF2-40B4-BE49-F238E27FC236}">
                <a16:creationId xmlns:a16="http://schemas.microsoft.com/office/drawing/2014/main" id="{AF20C940-7367-B643-9817-9BDE28229165}"/>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108" name="Straight Arrow Connector 107">
            <a:extLst>
              <a:ext uri="{FF2B5EF4-FFF2-40B4-BE49-F238E27FC236}">
                <a16:creationId xmlns:a16="http://schemas.microsoft.com/office/drawing/2014/main" id="{9D7B9A5F-0429-A64D-92CB-4B6D0FC276AB}"/>
              </a:ext>
            </a:extLst>
          </p:cNvPr>
          <p:cNvCxnSpPr>
            <a:cxnSpLocks/>
            <a:stCxn id="106" idx="0"/>
            <a:endCxn id="105"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4B5D6-E098-F84D-A75E-BE42E37F50B9}"/>
              </a:ext>
            </a:extLst>
          </p:cNvPr>
          <p:cNvCxnSpPr>
            <a:cxnSpLocks/>
            <a:stCxn id="105" idx="5"/>
            <a:endCxn id="101"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8780E01-7DDB-F842-80A1-FBAC0C8100F0}"/>
              </a:ext>
            </a:extLst>
          </p:cNvPr>
          <p:cNvCxnSpPr>
            <a:cxnSpLocks/>
            <a:stCxn id="104" idx="6"/>
            <a:endCxn id="101"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E817262-941D-AD49-9DC3-DFA6D942FA46}"/>
              </a:ext>
            </a:extLst>
          </p:cNvPr>
          <p:cNvCxnSpPr>
            <a:cxnSpLocks/>
            <a:stCxn id="106" idx="6"/>
            <a:endCxn id="104"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E2B364A-F150-4846-A87B-0D6D80BBA143}"/>
              </a:ext>
            </a:extLst>
          </p:cNvPr>
          <p:cNvCxnSpPr>
            <a:cxnSpLocks/>
            <a:stCxn id="105" idx="4"/>
            <a:endCxn id="104"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BBDD90FD-1C4A-AB48-B3DD-699D1BD49A59}"/>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114" name="TextBox 113">
            <a:extLst>
              <a:ext uri="{FF2B5EF4-FFF2-40B4-BE49-F238E27FC236}">
                <a16:creationId xmlns:a16="http://schemas.microsoft.com/office/drawing/2014/main" id="{61BBF020-BE24-A543-8AE1-2E6039D29D3F}"/>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115" name="Straight Arrow Connector 114">
            <a:extLst>
              <a:ext uri="{FF2B5EF4-FFF2-40B4-BE49-F238E27FC236}">
                <a16:creationId xmlns:a16="http://schemas.microsoft.com/office/drawing/2014/main" id="{A604EAB1-4DBC-1B4A-AE43-294CE3E9DD3A}"/>
              </a:ext>
            </a:extLst>
          </p:cNvPr>
          <p:cNvCxnSpPr>
            <a:cxnSpLocks/>
            <a:stCxn id="113" idx="3"/>
            <a:endCxn id="104"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8B4D9DE-BAE7-F940-895D-319C07FF7BA8}"/>
              </a:ext>
            </a:extLst>
          </p:cNvPr>
          <p:cNvCxnSpPr>
            <a:cxnSpLocks/>
            <a:stCxn id="113" idx="4"/>
            <a:endCxn id="101"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7" name="Curved Connector 116">
            <a:extLst>
              <a:ext uri="{FF2B5EF4-FFF2-40B4-BE49-F238E27FC236}">
                <a16:creationId xmlns:a16="http://schemas.microsoft.com/office/drawing/2014/main" id="{E44B2F54-020B-FE41-B873-78DB14358976}"/>
              </a:ext>
            </a:extLst>
          </p:cNvPr>
          <p:cNvCxnSpPr>
            <a:stCxn id="106" idx="4"/>
            <a:endCxn id="101"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0F81C1F5-BA99-6842-B05E-70C3AAB05AE0}"/>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120" name="Rectangle 119">
            <a:extLst>
              <a:ext uri="{FF2B5EF4-FFF2-40B4-BE49-F238E27FC236}">
                <a16:creationId xmlns:a16="http://schemas.microsoft.com/office/drawing/2014/main" id="{8665D5D9-1962-1941-AE5E-0210EECDA722}"/>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121" name="Rectangle 120">
            <a:extLst>
              <a:ext uri="{FF2B5EF4-FFF2-40B4-BE49-F238E27FC236}">
                <a16:creationId xmlns:a16="http://schemas.microsoft.com/office/drawing/2014/main" id="{BA05F25E-CD4C-8949-ABC0-ACE1ED645996}"/>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122" name="Rectangle 121">
            <a:extLst>
              <a:ext uri="{FF2B5EF4-FFF2-40B4-BE49-F238E27FC236}">
                <a16:creationId xmlns:a16="http://schemas.microsoft.com/office/drawing/2014/main" id="{06233539-9F2D-354F-A42F-7480691105FE}"/>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23" name="TextBox 122">
            <a:extLst>
              <a:ext uri="{FF2B5EF4-FFF2-40B4-BE49-F238E27FC236}">
                <a16:creationId xmlns:a16="http://schemas.microsoft.com/office/drawing/2014/main" id="{FB3F0917-5E5E-114E-A5EF-B3EBD23021E9}"/>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24" name="TextBox 123">
            <a:extLst>
              <a:ext uri="{FF2B5EF4-FFF2-40B4-BE49-F238E27FC236}">
                <a16:creationId xmlns:a16="http://schemas.microsoft.com/office/drawing/2014/main" id="{1774A532-3D8F-8E42-BE5A-C055C947D8B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125" name="Rectangle 124">
            <a:extLst>
              <a:ext uri="{FF2B5EF4-FFF2-40B4-BE49-F238E27FC236}">
                <a16:creationId xmlns:a16="http://schemas.microsoft.com/office/drawing/2014/main" id="{2A15D668-0F60-FA43-A9FA-05292ED31A49}"/>
              </a:ext>
            </a:extLst>
          </p:cNvPr>
          <p:cNvSpPr/>
          <p:nvPr/>
        </p:nvSpPr>
        <p:spPr>
          <a:xfrm>
            <a:off x="657268" y="4743735"/>
            <a:ext cx="7860459" cy="954107"/>
          </a:xfrm>
          <a:prstGeom prst="rect">
            <a:avLst/>
          </a:prstGeom>
        </p:spPr>
        <p:txBody>
          <a:bodyPr wrap="square">
            <a:spAutoFit/>
          </a:bodyPr>
          <a:lstStyle/>
          <a:p>
            <a:r>
              <a:rPr lang="en-US" sz="2800" dirty="0"/>
              <a:t>Our solution: partition variables into:  </a:t>
            </a:r>
          </a:p>
          <a:p>
            <a:r>
              <a:rPr lang="en-US" sz="2800" dirty="0">
                <a:solidFill>
                  <a:srgbClr val="00B050"/>
                </a:solidFill>
              </a:rPr>
              <a:t>		Admissible</a:t>
            </a:r>
            <a:r>
              <a:rPr lang="en-US" sz="2800" dirty="0"/>
              <a:t>/ </a:t>
            </a:r>
            <a:r>
              <a:rPr lang="en-US" sz="2800" dirty="0">
                <a:solidFill>
                  <a:srgbClr val="FF2600"/>
                </a:solidFill>
              </a:rPr>
              <a:t>Inadmissible</a:t>
            </a:r>
          </a:p>
        </p:txBody>
      </p:sp>
      <p:sp>
        <p:nvSpPr>
          <p:cNvPr id="126" name="Rectangle 125">
            <a:extLst>
              <a:ext uri="{FF2B5EF4-FFF2-40B4-BE49-F238E27FC236}">
                <a16:creationId xmlns:a16="http://schemas.microsoft.com/office/drawing/2014/main" id="{7D384EF1-BF8B-874B-8586-E168861BAE3D}"/>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0" name="Rectangle 29">
            <a:extLst>
              <a:ext uri="{FF2B5EF4-FFF2-40B4-BE49-F238E27FC236}">
                <a16:creationId xmlns:a16="http://schemas.microsoft.com/office/drawing/2014/main" id="{2D676310-7C98-6847-97C8-02697C0BDAF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1" name="Rectangle 30">
            <a:extLst>
              <a:ext uri="{FF2B5EF4-FFF2-40B4-BE49-F238E27FC236}">
                <a16:creationId xmlns:a16="http://schemas.microsoft.com/office/drawing/2014/main" id="{75B4B05C-3EF9-3040-AB58-671D2F29FC7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8214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B2B4DC-2E96-364D-944D-F676EB05E865}"/>
              </a:ext>
            </a:extLst>
          </p:cNvPr>
          <p:cNvPicPr>
            <a:picLocks noChangeAspect="1"/>
          </p:cNvPicPr>
          <p:nvPr/>
        </p:nvPicPr>
        <p:blipFill>
          <a:blip r:embed="rId2"/>
          <a:stretch>
            <a:fillRect/>
          </a:stretch>
        </p:blipFill>
        <p:spPr>
          <a:xfrm>
            <a:off x="615443" y="2209801"/>
            <a:ext cx="8399349" cy="2507030"/>
          </a:xfrm>
          <a:prstGeom prst="rect">
            <a:avLst/>
          </a:prstGeom>
        </p:spPr>
      </p:pic>
    </p:spTree>
    <p:extLst>
      <p:ext uri="{BB962C8B-B14F-4D97-AF65-F5344CB8AC3E}">
        <p14:creationId xmlns:p14="http://schemas.microsoft.com/office/powerpoint/2010/main" val="3128383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50</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2" name="Rectangle 31">
            <a:extLst>
              <a:ext uri="{FF2B5EF4-FFF2-40B4-BE49-F238E27FC236}">
                <a16:creationId xmlns:a16="http://schemas.microsoft.com/office/drawing/2014/main" id="{AABA60F2-2941-F646-B404-E1FD64B460BC}"/>
              </a:ext>
            </a:extLst>
          </p:cNvPr>
          <p:cNvSpPr/>
          <p:nvPr/>
        </p:nvSpPr>
        <p:spPr>
          <a:xfrm>
            <a:off x="657268" y="4743735"/>
            <a:ext cx="7860459" cy="954107"/>
          </a:xfrm>
          <a:prstGeom prst="rect">
            <a:avLst/>
          </a:prstGeom>
        </p:spPr>
        <p:txBody>
          <a:bodyPr wrap="square">
            <a:spAutoFit/>
          </a:bodyPr>
          <a:lstStyle/>
          <a:p>
            <a:r>
              <a:rPr lang="en-US" sz="2800" dirty="0">
                <a:solidFill>
                  <a:srgbClr val="FF0000"/>
                </a:solidFill>
              </a:rPr>
              <a:t>Fairness Definition (Attempt 2): </a:t>
            </a:r>
          </a:p>
          <a:p>
            <a:r>
              <a:rPr lang="en-US" sz="2800" dirty="0"/>
              <a:t>There is no </a:t>
            </a:r>
            <a:r>
              <a:rPr lang="en-US" sz="2800" dirty="0">
                <a:solidFill>
                  <a:srgbClr val="FF0000"/>
                </a:solidFill>
              </a:rPr>
              <a:t>inadmissible</a:t>
            </a:r>
            <a:r>
              <a:rPr lang="en-US" sz="2800" dirty="0"/>
              <a:t> causal path G to A</a:t>
            </a:r>
          </a:p>
        </p:txBody>
      </p:sp>
      <p:sp>
        <p:nvSpPr>
          <p:cNvPr id="28" name="TextBox 27">
            <a:extLst>
              <a:ext uri="{FF2B5EF4-FFF2-40B4-BE49-F238E27FC236}">
                <a16:creationId xmlns:a16="http://schemas.microsoft.com/office/drawing/2014/main" id="{94A38DB9-F77C-BF4E-95EB-B6BFF116C789}"/>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29" name="Oval 28">
            <a:extLst>
              <a:ext uri="{FF2B5EF4-FFF2-40B4-BE49-F238E27FC236}">
                <a16:creationId xmlns:a16="http://schemas.microsoft.com/office/drawing/2014/main" id="{161CD227-49C9-1641-8634-DE9177C4007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0" name="Oval 29">
            <a:extLst>
              <a:ext uri="{FF2B5EF4-FFF2-40B4-BE49-F238E27FC236}">
                <a16:creationId xmlns:a16="http://schemas.microsoft.com/office/drawing/2014/main" id="{4F425C7F-A14F-944B-93E5-0F6705A0A59F}"/>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Oval 32">
            <a:extLst>
              <a:ext uri="{FF2B5EF4-FFF2-40B4-BE49-F238E27FC236}">
                <a16:creationId xmlns:a16="http://schemas.microsoft.com/office/drawing/2014/main" id="{78000335-E936-E145-A2D7-2BF26220502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C6137C3D-C4E8-D44A-8F55-77B002E9D694}"/>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7E64FD79-6D98-234A-9673-9224BA4BF797}"/>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6" name="Straight Arrow Connector 35">
            <a:extLst>
              <a:ext uri="{FF2B5EF4-FFF2-40B4-BE49-F238E27FC236}">
                <a16:creationId xmlns:a16="http://schemas.microsoft.com/office/drawing/2014/main" id="{82BA5207-BA6C-FB4E-AB3D-E842B70CCE2F}"/>
              </a:ext>
            </a:extLst>
          </p:cNvPr>
          <p:cNvCxnSpPr>
            <a:cxnSpLocks/>
            <a:stCxn id="34" idx="0"/>
            <a:endCxn id="33"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8DC3275-12E6-BD43-B541-9C5C34EB53A9}"/>
              </a:ext>
            </a:extLst>
          </p:cNvPr>
          <p:cNvCxnSpPr>
            <a:cxnSpLocks/>
            <a:stCxn id="33" idx="5"/>
            <a:endCxn id="29"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7050457-AD9B-B94E-95D9-CF5246397E72}"/>
              </a:ext>
            </a:extLst>
          </p:cNvPr>
          <p:cNvCxnSpPr>
            <a:cxnSpLocks/>
            <a:stCxn id="30" idx="6"/>
            <a:endCxn id="29"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15783D4-ACDD-794B-8CB9-272F6183FC8A}"/>
              </a:ext>
            </a:extLst>
          </p:cNvPr>
          <p:cNvCxnSpPr>
            <a:cxnSpLocks/>
            <a:stCxn id="34" idx="6"/>
            <a:endCxn id="30"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23031B-DA76-EB4E-924C-70713BD493F9}"/>
              </a:ext>
            </a:extLst>
          </p:cNvPr>
          <p:cNvCxnSpPr>
            <a:cxnSpLocks/>
            <a:stCxn id="33" idx="4"/>
            <a:endCxn id="30"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75103CD7-751F-1547-8083-2E7D96AA918C}"/>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2" name="TextBox 41">
            <a:extLst>
              <a:ext uri="{FF2B5EF4-FFF2-40B4-BE49-F238E27FC236}">
                <a16:creationId xmlns:a16="http://schemas.microsoft.com/office/drawing/2014/main" id="{01DBEAAE-15FA-034E-9390-8EEEC3299F56}"/>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3" name="Straight Arrow Connector 42">
            <a:extLst>
              <a:ext uri="{FF2B5EF4-FFF2-40B4-BE49-F238E27FC236}">
                <a16:creationId xmlns:a16="http://schemas.microsoft.com/office/drawing/2014/main" id="{573BDCD0-D1C6-054B-9E5D-0151B0C7D014}"/>
              </a:ext>
            </a:extLst>
          </p:cNvPr>
          <p:cNvCxnSpPr>
            <a:cxnSpLocks/>
            <a:stCxn id="41" idx="3"/>
            <a:endCxn id="30"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AFB2C77-83E8-AA4C-BBE4-91228CC69EB5}"/>
              </a:ext>
            </a:extLst>
          </p:cNvPr>
          <p:cNvCxnSpPr>
            <a:cxnSpLocks/>
            <a:stCxn id="41" idx="4"/>
            <a:endCxn id="2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4E42A35-7BE0-AA4E-95F5-975163AC65DD}"/>
              </a:ext>
            </a:extLst>
          </p:cNvPr>
          <p:cNvCxnSpPr>
            <a:stCxn id="34" idx="4"/>
            <a:endCxn id="29"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9431194-4477-D243-8B88-425A43E5993C}"/>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7" name="Rectangle 46">
            <a:extLst>
              <a:ext uri="{FF2B5EF4-FFF2-40B4-BE49-F238E27FC236}">
                <a16:creationId xmlns:a16="http://schemas.microsoft.com/office/drawing/2014/main" id="{B67B6B70-D5CE-3640-8867-C8CD6F023E2B}"/>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8" name="Rectangle 47">
            <a:extLst>
              <a:ext uri="{FF2B5EF4-FFF2-40B4-BE49-F238E27FC236}">
                <a16:creationId xmlns:a16="http://schemas.microsoft.com/office/drawing/2014/main" id="{022120B1-4575-0C4B-BA37-B76007262FA9}"/>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49" name="Rectangle 48">
            <a:extLst>
              <a:ext uri="{FF2B5EF4-FFF2-40B4-BE49-F238E27FC236}">
                <a16:creationId xmlns:a16="http://schemas.microsoft.com/office/drawing/2014/main" id="{5D921FEA-DE49-9E46-B40E-97CAB4639B50}"/>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0" name="TextBox 49">
            <a:extLst>
              <a:ext uri="{FF2B5EF4-FFF2-40B4-BE49-F238E27FC236}">
                <a16:creationId xmlns:a16="http://schemas.microsoft.com/office/drawing/2014/main" id="{D0D10FFE-C98F-EA49-8E3C-658D4F7EE80E}"/>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1" name="TextBox 50">
            <a:extLst>
              <a:ext uri="{FF2B5EF4-FFF2-40B4-BE49-F238E27FC236}">
                <a16:creationId xmlns:a16="http://schemas.microsoft.com/office/drawing/2014/main" id="{DF54E0AD-D54F-D44A-8C40-8E8D9FC801E0}"/>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2" name="Rectangle 51">
            <a:extLst>
              <a:ext uri="{FF2B5EF4-FFF2-40B4-BE49-F238E27FC236}">
                <a16:creationId xmlns:a16="http://schemas.microsoft.com/office/drawing/2014/main" id="{C9829A62-DC6B-CA4B-AEC2-94470C334EC3}"/>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3" name="Rectangle 52">
            <a:extLst>
              <a:ext uri="{FF2B5EF4-FFF2-40B4-BE49-F238E27FC236}">
                <a16:creationId xmlns:a16="http://schemas.microsoft.com/office/drawing/2014/main" id="{FFA810EB-C0B5-B541-B19D-8C80F415EAC6}"/>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4" name="Rectangle 53">
            <a:extLst>
              <a:ext uri="{FF2B5EF4-FFF2-40B4-BE49-F238E27FC236}">
                <a16:creationId xmlns:a16="http://schemas.microsoft.com/office/drawing/2014/main" id="{269EDCEB-E58B-8B4A-ABBD-1BD281D5F947}"/>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639419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51</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2" name="Rectangle 31">
            <a:extLst>
              <a:ext uri="{FF2B5EF4-FFF2-40B4-BE49-F238E27FC236}">
                <a16:creationId xmlns:a16="http://schemas.microsoft.com/office/drawing/2014/main" id="{AABA60F2-2941-F646-B404-E1FD64B460BC}"/>
              </a:ext>
            </a:extLst>
          </p:cNvPr>
          <p:cNvSpPr/>
          <p:nvPr/>
        </p:nvSpPr>
        <p:spPr>
          <a:xfrm>
            <a:off x="657268" y="4743735"/>
            <a:ext cx="7860459" cy="1815882"/>
          </a:xfrm>
          <a:prstGeom prst="rect">
            <a:avLst/>
          </a:prstGeom>
        </p:spPr>
        <p:txBody>
          <a:bodyPr wrap="square">
            <a:spAutoFit/>
          </a:bodyPr>
          <a:lstStyle/>
          <a:p>
            <a:r>
              <a:rPr lang="en-US" sz="2800" dirty="0">
                <a:solidFill>
                  <a:srgbClr val="FF0000"/>
                </a:solidFill>
              </a:rPr>
              <a:t>Fairness Definition (Attempt 2): </a:t>
            </a:r>
          </a:p>
          <a:p>
            <a:r>
              <a:rPr lang="en-US" sz="2800" dirty="0"/>
              <a:t>There is no inadmissible causal path G to A</a:t>
            </a:r>
          </a:p>
          <a:p>
            <a:endParaRPr lang="en-US" sz="2800" dirty="0"/>
          </a:p>
          <a:p>
            <a:r>
              <a:rPr lang="en-US" sz="2800" dirty="0"/>
              <a:t>Problem: full causal models unavailable</a:t>
            </a:r>
          </a:p>
        </p:txBody>
      </p:sp>
      <p:sp>
        <p:nvSpPr>
          <p:cNvPr id="28" name="TextBox 27">
            <a:extLst>
              <a:ext uri="{FF2B5EF4-FFF2-40B4-BE49-F238E27FC236}">
                <a16:creationId xmlns:a16="http://schemas.microsoft.com/office/drawing/2014/main" id="{D3C15E30-9875-794D-8E7A-27EF5E47D2C7}"/>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29" name="Oval 28">
            <a:extLst>
              <a:ext uri="{FF2B5EF4-FFF2-40B4-BE49-F238E27FC236}">
                <a16:creationId xmlns:a16="http://schemas.microsoft.com/office/drawing/2014/main" id="{380BE02E-25F4-6248-B877-A9EEFD9BBBE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0" name="Oval 29">
            <a:extLst>
              <a:ext uri="{FF2B5EF4-FFF2-40B4-BE49-F238E27FC236}">
                <a16:creationId xmlns:a16="http://schemas.microsoft.com/office/drawing/2014/main" id="{5D718401-D8CB-D04A-9079-E6F60AB36BF0}"/>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Oval 32">
            <a:extLst>
              <a:ext uri="{FF2B5EF4-FFF2-40B4-BE49-F238E27FC236}">
                <a16:creationId xmlns:a16="http://schemas.microsoft.com/office/drawing/2014/main" id="{666478E6-A6B9-2644-BCDF-82BEC5CB1DCE}"/>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5E804813-8B0D-0A40-B010-79C7FDBCB82B}"/>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EB6B6271-DAB2-8441-BFC4-24D3AF52256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6" name="Straight Arrow Connector 35">
            <a:extLst>
              <a:ext uri="{FF2B5EF4-FFF2-40B4-BE49-F238E27FC236}">
                <a16:creationId xmlns:a16="http://schemas.microsoft.com/office/drawing/2014/main" id="{D32ADA5A-41F8-E54A-B6FC-4A9635E94BDE}"/>
              </a:ext>
            </a:extLst>
          </p:cNvPr>
          <p:cNvCxnSpPr>
            <a:cxnSpLocks/>
            <a:stCxn id="34" idx="0"/>
            <a:endCxn id="33"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FBC63E-D267-5246-A99B-B67BA01C060A}"/>
              </a:ext>
            </a:extLst>
          </p:cNvPr>
          <p:cNvCxnSpPr>
            <a:cxnSpLocks/>
            <a:stCxn id="33" idx="5"/>
            <a:endCxn id="29"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00E1B32-1963-9441-A8CF-5E9493301C84}"/>
              </a:ext>
            </a:extLst>
          </p:cNvPr>
          <p:cNvCxnSpPr>
            <a:cxnSpLocks/>
            <a:stCxn id="30" idx="6"/>
            <a:endCxn id="29"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470C068-BFC4-6240-9378-0C7BA0FCD9BC}"/>
              </a:ext>
            </a:extLst>
          </p:cNvPr>
          <p:cNvCxnSpPr>
            <a:cxnSpLocks/>
            <a:stCxn id="34" idx="6"/>
            <a:endCxn id="30"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68DDD0-ACE3-DE44-8494-433E67E00BCB}"/>
              </a:ext>
            </a:extLst>
          </p:cNvPr>
          <p:cNvCxnSpPr>
            <a:cxnSpLocks/>
            <a:stCxn id="33" idx="4"/>
            <a:endCxn id="30"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EA7DD66-99D1-2348-A4FB-42730BC2D924}"/>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2" name="TextBox 41">
            <a:extLst>
              <a:ext uri="{FF2B5EF4-FFF2-40B4-BE49-F238E27FC236}">
                <a16:creationId xmlns:a16="http://schemas.microsoft.com/office/drawing/2014/main" id="{33342840-EB0F-1C42-9200-13C675E07DDB}"/>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3" name="Straight Arrow Connector 42">
            <a:extLst>
              <a:ext uri="{FF2B5EF4-FFF2-40B4-BE49-F238E27FC236}">
                <a16:creationId xmlns:a16="http://schemas.microsoft.com/office/drawing/2014/main" id="{490DC329-50B7-174D-AD20-293D74C00668}"/>
              </a:ext>
            </a:extLst>
          </p:cNvPr>
          <p:cNvCxnSpPr>
            <a:cxnSpLocks/>
            <a:stCxn id="41" idx="3"/>
            <a:endCxn id="30"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7D4790-FF99-674A-93D6-CE7ABAD965B0}"/>
              </a:ext>
            </a:extLst>
          </p:cNvPr>
          <p:cNvCxnSpPr>
            <a:cxnSpLocks/>
            <a:stCxn id="41" idx="4"/>
            <a:endCxn id="2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23406963-EDC1-EA4B-BDDD-4A07A3D91EAB}"/>
              </a:ext>
            </a:extLst>
          </p:cNvPr>
          <p:cNvCxnSpPr>
            <a:stCxn id="34" idx="4"/>
            <a:endCxn id="29"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073871B-DF04-9D41-ACF6-6435276AD84B}"/>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7" name="Rectangle 46">
            <a:extLst>
              <a:ext uri="{FF2B5EF4-FFF2-40B4-BE49-F238E27FC236}">
                <a16:creationId xmlns:a16="http://schemas.microsoft.com/office/drawing/2014/main" id="{E5A57638-7E23-804A-A3FC-C0AA5E7C2016}"/>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8" name="Rectangle 47">
            <a:extLst>
              <a:ext uri="{FF2B5EF4-FFF2-40B4-BE49-F238E27FC236}">
                <a16:creationId xmlns:a16="http://schemas.microsoft.com/office/drawing/2014/main" id="{4295AF54-BA8B-C847-B34A-76B0941A53BA}"/>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49" name="Rectangle 48">
            <a:extLst>
              <a:ext uri="{FF2B5EF4-FFF2-40B4-BE49-F238E27FC236}">
                <a16:creationId xmlns:a16="http://schemas.microsoft.com/office/drawing/2014/main" id="{E01A73BF-6B75-FF4D-A195-9DE30D8934C5}"/>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0" name="TextBox 49">
            <a:extLst>
              <a:ext uri="{FF2B5EF4-FFF2-40B4-BE49-F238E27FC236}">
                <a16:creationId xmlns:a16="http://schemas.microsoft.com/office/drawing/2014/main" id="{54848631-738C-5B41-9485-1A2CF90BAC62}"/>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1" name="TextBox 50">
            <a:extLst>
              <a:ext uri="{FF2B5EF4-FFF2-40B4-BE49-F238E27FC236}">
                <a16:creationId xmlns:a16="http://schemas.microsoft.com/office/drawing/2014/main" id="{A9BB0659-796C-F94F-AFDA-EBE77B940556}"/>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2" name="Rectangle 51">
            <a:extLst>
              <a:ext uri="{FF2B5EF4-FFF2-40B4-BE49-F238E27FC236}">
                <a16:creationId xmlns:a16="http://schemas.microsoft.com/office/drawing/2014/main" id="{D408EEE7-7381-3F43-B648-19584B23FB0C}"/>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3" name="Rectangle 52">
            <a:extLst>
              <a:ext uri="{FF2B5EF4-FFF2-40B4-BE49-F238E27FC236}">
                <a16:creationId xmlns:a16="http://schemas.microsoft.com/office/drawing/2014/main" id="{19D1C8FF-F24A-A243-9F31-CDE3CFE546DD}"/>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4" name="Rectangle 53">
            <a:extLst>
              <a:ext uri="{FF2B5EF4-FFF2-40B4-BE49-F238E27FC236}">
                <a16:creationId xmlns:a16="http://schemas.microsoft.com/office/drawing/2014/main" id="{14FD46E7-E303-D148-8E6D-5E74D9C742C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3557025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52</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2" name="Rectangle 31">
            <a:extLst>
              <a:ext uri="{FF2B5EF4-FFF2-40B4-BE49-F238E27FC236}">
                <a16:creationId xmlns:a16="http://schemas.microsoft.com/office/drawing/2014/main" id="{AABA60F2-2941-F646-B404-E1FD64B460BC}"/>
              </a:ext>
            </a:extLst>
          </p:cNvPr>
          <p:cNvSpPr/>
          <p:nvPr/>
        </p:nvSpPr>
        <p:spPr>
          <a:xfrm>
            <a:off x="657268" y="4743735"/>
            <a:ext cx="7860459" cy="954107"/>
          </a:xfrm>
          <a:prstGeom prst="rect">
            <a:avLst/>
          </a:prstGeom>
        </p:spPr>
        <p:txBody>
          <a:bodyPr wrap="square">
            <a:spAutoFit/>
          </a:bodyPr>
          <a:lstStyle/>
          <a:p>
            <a:r>
              <a:rPr lang="en-US" sz="2800" dirty="0">
                <a:solidFill>
                  <a:srgbClr val="FF0000"/>
                </a:solidFill>
              </a:rPr>
              <a:t>Fairness Definition (Final!): </a:t>
            </a:r>
          </a:p>
          <a:p>
            <a:r>
              <a:rPr lang="en-US" sz="2800" dirty="0"/>
              <a:t>Based on </a:t>
            </a:r>
            <a:r>
              <a:rPr lang="en-US" sz="2800" i="1" dirty="0"/>
              <a:t>intervention</a:t>
            </a:r>
            <a:r>
              <a:rPr lang="en-US" sz="2800" dirty="0"/>
              <a:t> (next slide)</a:t>
            </a:r>
          </a:p>
        </p:txBody>
      </p:sp>
      <p:sp>
        <p:nvSpPr>
          <p:cNvPr id="28" name="TextBox 27">
            <a:extLst>
              <a:ext uri="{FF2B5EF4-FFF2-40B4-BE49-F238E27FC236}">
                <a16:creationId xmlns:a16="http://schemas.microsoft.com/office/drawing/2014/main" id="{E07DB339-3D36-4140-92A6-CEE89BB70155}"/>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29" name="Oval 28">
            <a:extLst>
              <a:ext uri="{FF2B5EF4-FFF2-40B4-BE49-F238E27FC236}">
                <a16:creationId xmlns:a16="http://schemas.microsoft.com/office/drawing/2014/main" id="{8AAB8E26-B948-0945-8818-062E583184D3}"/>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0" name="Oval 29">
            <a:extLst>
              <a:ext uri="{FF2B5EF4-FFF2-40B4-BE49-F238E27FC236}">
                <a16:creationId xmlns:a16="http://schemas.microsoft.com/office/drawing/2014/main" id="{168F05B3-6A47-AC4C-B7A0-8D5D153E8F4E}"/>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Oval 32">
            <a:extLst>
              <a:ext uri="{FF2B5EF4-FFF2-40B4-BE49-F238E27FC236}">
                <a16:creationId xmlns:a16="http://schemas.microsoft.com/office/drawing/2014/main" id="{BEAFBDB4-A57D-A04A-A932-902DF59BAB37}"/>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CD248724-B2C8-664A-BFDD-17896FD6CAD3}"/>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06529344-658E-DF46-B690-C80EEFA8BF76}"/>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6" name="Straight Arrow Connector 35">
            <a:extLst>
              <a:ext uri="{FF2B5EF4-FFF2-40B4-BE49-F238E27FC236}">
                <a16:creationId xmlns:a16="http://schemas.microsoft.com/office/drawing/2014/main" id="{67AD4E2D-6626-854E-9350-DA2B6E2CB135}"/>
              </a:ext>
            </a:extLst>
          </p:cNvPr>
          <p:cNvCxnSpPr>
            <a:cxnSpLocks/>
            <a:stCxn id="34" idx="0"/>
            <a:endCxn id="33"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5732D2-6BCB-8E48-B2F0-3F7A4C6DFCF4}"/>
              </a:ext>
            </a:extLst>
          </p:cNvPr>
          <p:cNvCxnSpPr>
            <a:cxnSpLocks/>
            <a:stCxn id="33" idx="5"/>
            <a:endCxn id="29"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E101492-583C-704A-9AC1-7A9373FA2C48}"/>
              </a:ext>
            </a:extLst>
          </p:cNvPr>
          <p:cNvCxnSpPr>
            <a:cxnSpLocks/>
            <a:stCxn id="30" idx="6"/>
            <a:endCxn id="29"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B7F772-7F03-F349-95F1-834BB7DEA495}"/>
              </a:ext>
            </a:extLst>
          </p:cNvPr>
          <p:cNvCxnSpPr>
            <a:cxnSpLocks/>
            <a:stCxn id="34" idx="6"/>
            <a:endCxn id="30"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01953A6-460F-7A49-9617-DA2A6E3AD8E3}"/>
              </a:ext>
            </a:extLst>
          </p:cNvPr>
          <p:cNvCxnSpPr>
            <a:cxnSpLocks/>
            <a:stCxn id="33" idx="4"/>
            <a:endCxn id="30"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74365B33-7121-AD40-ADF3-11126864B88F}"/>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2" name="TextBox 41">
            <a:extLst>
              <a:ext uri="{FF2B5EF4-FFF2-40B4-BE49-F238E27FC236}">
                <a16:creationId xmlns:a16="http://schemas.microsoft.com/office/drawing/2014/main" id="{48B3C786-539F-EC41-8483-2D4A7EC74B90}"/>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3" name="Straight Arrow Connector 42">
            <a:extLst>
              <a:ext uri="{FF2B5EF4-FFF2-40B4-BE49-F238E27FC236}">
                <a16:creationId xmlns:a16="http://schemas.microsoft.com/office/drawing/2014/main" id="{6B53FC28-051B-8D49-9409-DA4E3F460F99}"/>
              </a:ext>
            </a:extLst>
          </p:cNvPr>
          <p:cNvCxnSpPr>
            <a:cxnSpLocks/>
            <a:stCxn id="41" idx="3"/>
            <a:endCxn id="30"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09364B1-1E3F-BA49-B6DC-6345E50F50FA}"/>
              </a:ext>
            </a:extLst>
          </p:cNvPr>
          <p:cNvCxnSpPr>
            <a:cxnSpLocks/>
            <a:stCxn id="41" idx="4"/>
            <a:endCxn id="2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298FC615-3CA8-B042-8841-739F4DACC9B8}"/>
              </a:ext>
            </a:extLst>
          </p:cNvPr>
          <p:cNvCxnSpPr>
            <a:stCxn id="34" idx="4"/>
            <a:endCxn id="29"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B3B33AE-4CDA-BE49-B879-5EB183C1023F}"/>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7" name="Rectangle 46">
            <a:extLst>
              <a:ext uri="{FF2B5EF4-FFF2-40B4-BE49-F238E27FC236}">
                <a16:creationId xmlns:a16="http://schemas.microsoft.com/office/drawing/2014/main" id="{7C5FBBD2-8823-EC4B-90BB-C818BF80D860}"/>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8" name="Rectangle 47">
            <a:extLst>
              <a:ext uri="{FF2B5EF4-FFF2-40B4-BE49-F238E27FC236}">
                <a16:creationId xmlns:a16="http://schemas.microsoft.com/office/drawing/2014/main" id="{6A4228C4-BE24-6741-B6C8-30FE792569DA}"/>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49" name="Rectangle 48">
            <a:extLst>
              <a:ext uri="{FF2B5EF4-FFF2-40B4-BE49-F238E27FC236}">
                <a16:creationId xmlns:a16="http://schemas.microsoft.com/office/drawing/2014/main" id="{32097BE5-D0CB-E940-93F8-18DA8137817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0" name="TextBox 49">
            <a:extLst>
              <a:ext uri="{FF2B5EF4-FFF2-40B4-BE49-F238E27FC236}">
                <a16:creationId xmlns:a16="http://schemas.microsoft.com/office/drawing/2014/main" id="{1B1DCC34-AB32-AF46-B94F-D04231362C21}"/>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1" name="TextBox 50">
            <a:extLst>
              <a:ext uri="{FF2B5EF4-FFF2-40B4-BE49-F238E27FC236}">
                <a16:creationId xmlns:a16="http://schemas.microsoft.com/office/drawing/2014/main" id="{D010E20B-9DD1-5D4E-9EA7-E1FF12AC295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2" name="Rectangle 51">
            <a:extLst>
              <a:ext uri="{FF2B5EF4-FFF2-40B4-BE49-F238E27FC236}">
                <a16:creationId xmlns:a16="http://schemas.microsoft.com/office/drawing/2014/main" id="{106B10F3-A29F-AD4E-9D04-E20ED90D28BE}"/>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3" name="Rectangle 52">
            <a:extLst>
              <a:ext uri="{FF2B5EF4-FFF2-40B4-BE49-F238E27FC236}">
                <a16:creationId xmlns:a16="http://schemas.microsoft.com/office/drawing/2014/main" id="{EDFEDD3B-22CE-4048-B852-8B803ED76650}"/>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4" name="Rectangle 53">
            <a:extLst>
              <a:ext uri="{FF2B5EF4-FFF2-40B4-BE49-F238E27FC236}">
                <a16:creationId xmlns:a16="http://schemas.microsoft.com/office/drawing/2014/main" id="{9AB83A75-2AAE-0045-A013-8296EBCFF06C}"/>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870327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63" name="TextBox 62">
            <a:extLst>
              <a:ext uri="{FF2B5EF4-FFF2-40B4-BE49-F238E27FC236}">
                <a16:creationId xmlns:a16="http://schemas.microsoft.com/office/drawing/2014/main" id="{41B5C6AB-4BDB-EC49-AA37-5859F3B5E392}"/>
              </a:ext>
            </a:extLst>
          </p:cNvPr>
          <p:cNvSpPr txBox="1"/>
          <p:nvPr/>
        </p:nvSpPr>
        <p:spPr>
          <a:xfrm>
            <a:off x="1730089" y="3580785"/>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G</a:t>
            </a:r>
            <a:endPar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64" name="TextBox 63">
            <a:extLst>
              <a:ext uri="{FF2B5EF4-FFF2-40B4-BE49-F238E27FC236}">
                <a16:creationId xmlns:a16="http://schemas.microsoft.com/office/drawing/2014/main" id="{7A53495E-3B5E-1D4B-8F10-1D4AD72AB4D4}"/>
              </a:ext>
            </a:extLst>
          </p:cNvPr>
          <p:cNvSpPr txBox="1"/>
          <p:nvPr/>
        </p:nvSpPr>
        <p:spPr>
          <a:xfrm>
            <a:off x="4684131" y="3580785"/>
            <a:ext cx="78956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O</a:t>
            </a:r>
            <a:endParaRPr kumimoji="0" lang="en-US" sz="4400" b="0" i="0" u="none" strike="noStrike" kern="0" cap="none" spc="0" normalizeH="0" baseline="30000" noProof="0" dirty="0">
              <a:ln>
                <a:noFill/>
              </a:ln>
              <a:solidFill>
                <a:srgbClr val="000000"/>
              </a:solidFill>
              <a:effectLst/>
              <a:uLnTx/>
              <a:uFillTx/>
              <a:latin typeface="Arial"/>
              <a:ea typeface="ＭＳ Ｐゴシック" charset="0"/>
              <a:cs typeface="Arial"/>
              <a:sym typeface="Arial"/>
            </a:endParaRPr>
          </a:p>
        </p:txBody>
      </p:sp>
      <p:cxnSp>
        <p:nvCxnSpPr>
          <p:cNvPr id="65" name="Straight Arrow Connector 64">
            <a:extLst>
              <a:ext uri="{FF2B5EF4-FFF2-40B4-BE49-F238E27FC236}">
                <a16:creationId xmlns:a16="http://schemas.microsoft.com/office/drawing/2014/main" id="{CF12DB1F-82BA-4F41-B5D6-00B0912BB912}"/>
              </a:ext>
            </a:extLst>
          </p:cNvPr>
          <p:cNvCxnSpPr>
            <a:cxnSpLocks/>
            <a:stCxn id="73" idx="3"/>
            <a:endCxn id="64" idx="1"/>
          </p:cNvCxnSpPr>
          <p:nvPr/>
        </p:nvCxnSpPr>
        <p:spPr>
          <a:xfrm flipV="1">
            <a:off x="3984051" y="3965506"/>
            <a:ext cx="700080"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78E1F9A-4264-5044-A156-C15E469324E0}"/>
              </a:ext>
            </a:extLst>
          </p:cNvPr>
          <p:cNvSpPr txBox="1"/>
          <p:nvPr/>
        </p:nvSpPr>
        <p:spPr>
          <a:xfrm>
            <a:off x="1813182" y="4176152"/>
            <a:ext cx="101846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gender</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67" name="TextBox 66">
            <a:extLst>
              <a:ext uri="{FF2B5EF4-FFF2-40B4-BE49-F238E27FC236}">
                <a16:creationId xmlns:a16="http://schemas.microsoft.com/office/drawing/2014/main" id="{81C3D952-E338-F049-ABC0-FD5964EFE30F}"/>
              </a:ext>
            </a:extLst>
          </p:cNvPr>
          <p:cNvSpPr txBox="1"/>
          <p:nvPr/>
        </p:nvSpPr>
        <p:spPr>
          <a:xfrm>
            <a:off x="4684131" y="4165559"/>
            <a:ext cx="13871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admitted</a:t>
            </a:r>
          </a:p>
        </p:txBody>
      </p:sp>
      <p:sp>
        <p:nvSpPr>
          <p:cNvPr id="68" name="TextBox 67">
            <a:extLst>
              <a:ext uri="{FF2B5EF4-FFF2-40B4-BE49-F238E27FC236}">
                <a16:creationId xmlns:a16="http://schemas.microsoft.com/office/drawing/2014/main" id="{12013228-E63F-F241-A625-FB0FF4EF84F7}"/>
              </a:ext>
            </a:extLst>
          </p:cNvPr>
          <p:cNvSpPr txBox="1"/>
          <p:nvPr/>
        </p:nvSpPr>
        <p:spPr>
          <a:xfrm>
            <a:off x="87875" y="1748511"/>
            <a:ext cx="2061821"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D=GDHO</a:t>
            </a:r>
          </a:p>
        </p:txBody>
      </p:sp>
      <p:sp>
        <p:nvSpPr>
          <p:cNvPr id="69" name="TextBox 68">
            <a:extLst>
              <a:ext uri="{FF2B5EF4-FFF2-40B4-BE49-F238E27FC236}">
                <a16:creationId xmlns:a16="http://schemas.microsoft.com/office/drawing/2014/main" id="{9A1DF978-987E-9048-87BD-574605E1C0DF}"/>
              </a:ext>
            </a:extLst>
          </p:cNvPr>
          <p:cNvSpPr txBox="1"/>
          <p:nvPr/>
        </p:nvSpPr>
        <p:spPr>
          <a:xfrm>
            <a:off x="3199963" y="2201115"/>
            <a:ext cx="704088"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H</a:t>
            </a:r>
            <a:endParaRPr kumimoji="0" lang="en-US" sz="440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cxnSp>
        <p:nvCxnSpPr>
          <p:cNvPr id="70" name="Straight Arrow Connector 69">
            <a:extLst>
              <a:ext uri="{FF2B5EF4-FFF2-40B4-BE49-F238E27FC236}">
                <a16:creationId xmlns:a16="http://schemas.microsoft.com/office/drawing/2014/main" id="{8A2E803B-6FAF-EA4C-AE7F-D1898074E891}"/>
              </a:ext>
            </a:extLst>
          </p:cNvPr>
          <p:cNvCxnSpPr>
            <a:cxnSpLocks/>
            <a:stCxn id="69" idx="2"/>
            <a:endCxn id="73" idx="0"/>
          </p:cNvCxnSpPr>
          <p:nvPr/>
        </p:nvCxnSpPr>
        <p:spPr>
          <a:xfrm>
            <a:off x="3552007" y="2970556"/>
            <a:ext cx="12437" cy="6144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94AC9A9-208B-9844-BD59-FD6340782E2A}"/>
              </a:ext>
            </a:extLst>
          </p:cNvPr>
          <p:cNvCxnSpPr>
            <a:cxnSpLocks/>
            <a:endCxn id="64" idx="0"/>
          </p:cNvCxnSpPr>
          <p:nvPr/>
        </p:nvCxnSpPr>
        <p:spPr>
          <a:xfrm>
            <a:off x="3911799" y="2829930"/>
            <a:ext cx="1167112" cy="7508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A35B2A0-F3BA-9041-AE35-71B3F6CAB1B4}"/>
              </a:ext>
            </a:extLst>
          </p:cNvPr>
          <p:cNvSpPr txBox="1"/>
          <p:nvPr/>
        </p:nvSpPr>
        <p:spPr>
          <a:xfrm>
            <a:off x="3030373" y="1905000"/>
            <a:ext cx="124850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hobbies</a:t>
            </a:r>
          </a:p>
        </p:txBody>
      </p:sp>
      <p:sp>
        <p:nvSpPr>
          <p:cNvPr id="73" name="TextBox 72">
            <a:extLst>
              <a:ext uri="{FF2B5EF4-FFF2-40B4-BE49-F238E27FC236}">
                <a16:creationId xmlns:a16="http://schemas.microsoft.com/office/drawing/2014/main" id="{1B35403F-783E-C846-A3AD-870A621B6DE2}"/>
              </a:ext>
            </a:extLst>
          </p:cNvPr>
          <p:cNvSpPr txBox="1"/>
          <p:nvPr/>
        </p:nvSpPr>
        <p:spPr>
          <a:xfrm>
            <a:off x="3144837" y="3585054"/>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a:t>
            </a:r>
          </a:p>
        </p:txBody>
      </p:sp>
      <p:cxnSp>
        <p:nvCxnSpPr>
          <p:cNvPr id="74" name="Straight Arrow Connector 73">
            <a:extLst>
              <a:ext uri="{FF2B5EF4-FFF2-40B4-BE49-F238E27FC236}">
                <a16:creationId xmlns:a16="http://schemas.microsoft.com/office/drawing/2014/main" id="{E3CB37E0-442B-D34B-B4A3-D6E22CCCA349}"/>
              </a:ext>
            </a:extLst>
          </p:cNvPr>
          <p:cNvCxnSpPr>
            <a:cxnSpLocks/>
            <a:stCxn id="63" idx="3"/>
            <a:endCxn id="73" idx="1"/>
          </p:cNvCxnSpPr>
          <p:nvPr/>
        </p:nvCxnSpPr>
        <p:spPr>
          <a:xfrm>
            <a:off x="2569303" y="3965506"/>
            <a:ext cx="575534"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F3DD27-B458-0A40-90D4-0D017A0FBE65}"/>
              </a:ext>
            </a:extLst>
          </p:cNvPr>
          <p:cNvCxnSpPr>
            <a:cxnSpLocks/>
          </p:cNvCxnSpPr>
          <p:nvPr/>
        </p:nvCxnSpPr>
        <p:spPr>
          <a:xfrm flipV="1">
            <a:off x="2467030" y="2829931"/>
            <a:ext cx="732933" cy="65695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DEDEAE9-3DF0-3243-AA8B-DB66BE110E58}"/>
              </a:ext>
            </a:extLst>
          </p:cNvPr>
          <p:cNvSpPr txBox="1"/>
          <p:nvPr/>
        </p:nvSpPr>
        <p:spPr>
          <a:xfrm>
            <a:off x="3101335" y="4194474"/>
            <a:ext cx="101846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dept</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77" name="Title 1">
            <a:extLst>
              <a:ext uri="{FF2B5EF4-FFF2-40B4-BE49-F238E27FC236}">
                <a16:creationId xmlns:a16="http://schemas.microsoft.com/office/drawing/2014/main" id="{4422EFB2-B974-3745-8218-1DD85BB3BBDE}"/>
              </a:ext>
            </a:extLst>
          </p:cNvPr>
          <p:cNvSpPr txBox="1">
            <a:spLocks/>
          </p:cNvSpPr>
          <p:nvPr/>
        </p:nvSpPr>
        <p:spPr>
          <a:xfrm>
            <a:off x="457200" y="391022"/>
            <a:ext cx="8229600" cy="1143000"/>
          </a:xfrm>
          <a:prstGeom prst="rect">
            <a:avLst/>
          </a:prstGeom>
        </p:spPr>
        <p:txBody>
          <a:bodyPr>
            <a:noAutofit/>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dirty="0"/>
              <a:t>Aside: Interventions</a:t>
            </a:r>
          </a:p>
        </p:txBody>
      </p:sp>
    </p:spTree>
    <p:extLst>
      <p:ext uri="{BB962C8B-B14F-4D97-AF65-F5344CB8AC3E}">
        <p14:creationId xmlns:p14="http://schemas.microsoft.com/office/powerpoint/2010/main" val="433232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TextBox 2">
            <a:extLst>
              <a:ext uri="{FF2B5EF4-FFF2-40B4-BE49-F238E27FC236}">
                <a16:creationId xmlns:a16="http://schemas.microsoft.com/office/drawing/2014/main" id="{01186A37-46C1-4541-AA6A-8C369ECF7744}"/>
              </a:ext>
            </a:extLst>
          </p:cNvPr>
          <p:cNvSpPr txBox="1"/>
          <p:nvPr/>
        </p:nvSpPr>
        <p:spPr>
          <a:xfrm>
            <a:off x="1730089" y="3580785"/>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G</a:t>
            </a:r>
            <a:endPar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5" name="TextBox 4">
            <a:extLst>
              <a:ext uri="{FF2B5EF4-FFF2-40B4-BE49-F238E27FC236}">
                <a16:creationId xmlns:a16="http://schemas.microsoft.com/office/drawing/2014/main" id="{D445D5A9-7A30-AF4C-ADFA-C316FE91C32D}"/>
              </a:ext>
            </a:extLst>
          </p:cNvPr>
          <p:cNvSpPr txBox="1"/>
          <p:nvPr/>
        </p:nvSpPr>
        <p:spPr>
          <a:xfrm>
            <a:off x="4684131" y="3580785"/>
            <a:ext cx="78956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O</a:t>
            </a:r>
            <a:endParaRPr kumimoji="0" lang="en-US" sz="4400" b="0" i="0" u="none" strike="noStrike" kern="0" cap="none" spc="0" normalizeH="0" baseline="30000" noProof="0" dirty="0">
              <a:ln>
                <a:noFill/>
              </a:ln>
              <a:solidFill>
                <a:srgbClr val="000000"/>
              </a:solidFill>
              <a:effectLst/>
              <a:uLnTx/>
              <a:uFillTx/>
              <a:latin typeface="Arial"/>
              <a:ea typeface="ＭＳ Ｐゴシック" charset="0"/>
              <a:cs typeface="Arial"/>
              <a:sym typeface="Arial"/>
            </a:endParaRPr>
          </a:p>
        </p:txBody>
      </p:sp>
      <p:cxnSp>
        <p:nvCxnSpPr>
          <p:cNvPr id="8" name="Straight Arrow Connector 7">
            <a:extLst>
              <a:ext uri="{FF2B5EF4-FFF2-40B4-BE49-F238E27FC236}">
                <a16:creationId xmlns:a16="http://schemas.microsoft.com/office/drawing/2014/main" id="{F4FEB4E6-C40C-424F-800F-4ED44F40ADA6}"/>
              </a:ext>
            </a:extLst>
          </p:cNvPr>
          <p:cNvCxnSpPr>
            <a:cxnSpLocks/>
            <a:stCxn id="17" idx="3"/>
            <a:endCxn id="5" idx="1"/>
          </p:cNvCxnSpPr>
          <p:nvPr/>
        </p:nvCxnSpPr>
        <p:spPr>
          <a:xfrm flipV="1">
            <a:off x="3984051" y="3965506"/>
            <a:ext cx="700080"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C4FFE7-6269-F74A-ADBA-ED7BDA5F8EF4}"/>
              </a:ext>
            </a:extLst>
          </p:cNvPr>
          <p:cNvSpPr txBox="1"/>
          <p:nvPr/>
        </p:nvSpPr>
        <p:spPr>
          <a:xfrm>
            <a:off x="1813182" y="4176152"/>
            <a:ext cx="101846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gender</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16" name="TextBox 15">
            <a:extLst>
              <a:ext uri="{FF2B5EF4-FFF2-40B4-BE49-F238E27FC236}">
                <a16:creationId xmlns:a16="http://schemas.microsoft.com/office/drawing/2014/main" id="{C6D76892-B8F9-F748-9F0E-77CEEDABA5CF}"/>
              </a:ext>
            </a:extLst>
          </p:cNvPr>
          <p:cNvSpPr txBox="1"/>
          <p:nvPr/>
        </p:nvSpPr>
        <p:spPr>
          <a:xfrm>
            <a:off x="4684131" y="4165559"/>
            <a:ext cx="13871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admitted</a:t>
            </a:r>
          </a:p>
        </p:txBody>
      </p:sp>
      <p:sp>
        <p:nvSpPr>
          <p:cNvPr id="29" name="TextBox 28">
            <a:extLst>
              <a:ext uri="{FF2B5EF4-FFF2-40B4-BE49-F238E27FC236}">
                <a16:creationId xmlns:a16="http://schemas.microsoft.com/office/drawing/2014/main" id="{37DFAA19-FAC2-8142-A3A6-2A9243D377EF}"/>
              </a:ext>
            </a:extLst>
          </p:cNvPr>
          <p:cNvSpPr txBox="1"/>
          <p:nvPr/>
        </p:nvSpPr>
        <p:spPr>
          <a:xfrm>
            <a:off x="87875" y="1748511"/>
            <a:ext cx="2061821"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D=GDHO</a:t>
            </a:r>
          </a:p>
        </p:txBody>
      </p:sp>
      <p:sp>
        <p:nvSpPr>
          <p:cNvPr id="18" name="TextBox 17">
            <a:extLst>
              <a:ext uri="{FF2B5EF4-FFF2-40B4-BE49-F238E27FC236}">
                <a16:creationId xmlns:a16="http://schemas.microsoft.com/office/drawing/2014/main" id="{02D0E8AA-8EF2-0945-890C-B25410B7A85B}"/>
              </a:ext>
            </a:extLst>
          </p:cNvPr>
          <p:cNvSpPr txBox="1"/>
          <p:nvPr/>
        </p:nvSpPr>
        <p:spPr>
          <a:xfrm>
            <a:off x="3199963" y="2201115"/>
            <a:ext cx="704088"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H</a:t>
            </a:r>
            <a:endParaRPr kumimoji="0" lang="en-US" sz="440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cxnSp>
        <p:nvCxnSpPr>
          <p:cNvPr id="21" name="Straight Arrow Connector 20">
            <a:extLst>
              <a:ext uri="{FF2B5EF4-FFF2-40B4-BE49-F238E27FC236}">
                <a16:creationId xmlns:a16="http://schemas.microsoft.com/office/drawing/2014/main" id="{E05560B2-C28E-D443-82B1-A2F8AEF2727F}"/>
              </a:ext>
            </a:extLst>
          </p:cNvPr>
          <p:cNvCxnSpPr>
            <a:cxnSpLocks/>
            <a:stCxn id="18" idx="2"/>
            <a:endCxn id="17" idx="0"/>
          </p:cNvCxnSpPr>
          <p:nvPr/>
        </p:nvCxnSpPr>
        <p:spPr>
          <a:xfrm>
            <a:off x="3552007" y="2970556"/>
            <a:ext cx="12437" cy="6144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FBD717-C3E4-9447-9677-8153709E6277}"/>
              </a:ext>
            </a:extLst>
          </p:cNvPr>
          <p:cNvCxnSpPr>
            <a:cxnSpLocks/>
            <a:endCxn id="5" idx="0"/>
          </p:cNvCxnSpPr>
          <p:nvPr/>
        </p:nvCxnSpPr>
        <p:spPr>
          <a:xfrm>
            <a:off x="3911799" y="2829930"/>
            <a:ext cx="1167112" cy="7508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E043114-A9F9-3844-B16B-36438BF4DC3A}"/>
              </a:ext>
            </a:extLst>
          </p:cNvPr>
          <p:cNvSpPr txBox="1"/>
          <p:nvPr/>
        </p:nvSpPr>
        <p:spPr>
          <a:xfrm>
            <a:off x="3030373" y="1905000"/>
            <a:ext cx="124850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hobbies</a:t>
            </a:r>
          </a:p>
        </p:txBody>
      </p:sp>
      <p:sp>
        <p:nvSpPr>
          <p:cNvPr id="17" name="TextBox 16">
            <a:extLst>
              <a:ext uri="{FF2B5EF4-FFF2-40B4-BE49-F238E27FC236}">
                <a16:creationId xmlns:a16="http://schemas.microsoft.com/office/drawing/2014/main" id="{FACE3EC7-B4D1-2E49-AB20-15A81782214B}"/>
              </a:ext>
            </a:extLst>
          </p:cNvPr>
          <p:cNvSpPr txBox="1"/>
          <p:nvPr/>
        </p:nvSpPr>
        <p:spPr>
          <a:xfrm>
            <a:off x="3144837" y="3585054"/>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a:t>
            </a:r>
          </a:p>
        </p:txBody>
      </p:sp>
      <p:cxnSp>
        <p:nvCxnSpPr>
          <p:cNvPr id="22" name="Straight Arrow Connector 21">
            <a:extLst>
              <a:ext uri="{FF2B5EF4-FFF2-40B4-BE49-F238E27FC236}">
                <a16:creationId xmlns:a16="http://schemas.microsoft.com/office/drawing/2014/main" id="{FDB8164E-E885-684B-B996-E1CC9EDDF4C1}"/>
              </a:ext>
            </a:extLst>
          </p:cNvPr>
          <p:cNvCxnSpPr>
            <a:cxnSpLocks/>
            <a:stCxn id="3" idx="3"/>
            <a:endCxn id="17" idx="1"/>
          </p:cNvCxnSpPr>
          <p:nvPr/>
        </p:nvCxnSpPr>
        <p:spPr>
          <a:xfrm>
            <a:off x="2569303" y="3965506"/>
            <a:ext cx="575534"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ECD6D2-F55F-6A45-BA2B-6000B8446965}"/>
              </a:ext>
            </a:extLst>
          </p:cNvPr>
          <p:cNvCxnSpPr>
            <a:cxnSpLocks/>
          </p:cNvCxnSpPr>
          <p:nvPr/>
        </p:nvCxnSpPr>
        <p:spPr>
          <a:xfrm flipV="1">
            <a:off x="2467030" y="2829931"/>
            <a:ext cx="732933" cy="65695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16B812-C12C-A34A-94D5-3B521D24EA0F}"/>
              </a:ext>
            </a:extLst>
          </p:cNvPr>
          <p:cNvSpPr txBox="1"/>
          <p:nvPr/>
        </p:nvSpPr>
        <p:spPr>
          <a:xfrm>
            <a:off x="3101335" y="4194474"/>
            <a:ext cx="101846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dept</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pic>
        <p:nvPicPr>
          <p:cNvPr id="6" name="Picture 5">
            <a:extLst>
              <a:ext uri="{FF2B5EF4-FFF2-40B4-BE49-F238E27FC236}">
                <a16:creationId xmlns:a16="http://schemas.microsoft.com/office/drawing/2014/main" id="{31EAFF8E-58A7-C344-AAA8-9A75F0F089A6}"/>
              </a:ext>
            </a:extLst>
          </p:cNvPr>
          <p:cNvPicPr>
            <a:picLocks noChangeAspect="1"/>
          </p:cNvPicPr>
          <p:nvPr/>
        </p:nvPicPr>
        <p:blipFill>
          <a:blip r:embed="rId3"/>
          <a:stretch>
            <a:fillRect/>
          </a:stretch>
        </p:blipFill>
        <p:spPr>
          <a:xfrm>
            <a:off x="726069" y="5407636"/>
            <a:ext cx="8265531" cy="706311"/>
          </a:xfrm>
          <a:prstGeom prst="rect">
            <a:avLst/>
          </a:prstGeom>
        </p:spPr>
      </p:pic>
      <p:sp>
        <p:nvSpPr>
          <p:cNvPr id="7" name="Rectangle 6">
            <a:extLst>
              <a:ext uri="{FF2B5EF4-FFF2-40B4-BE49-F238E27FC236}">
                <a16:creationId xmlns:a16="http://schemas.microsoft.com/office/drawing/2014/main" id="{DC4264FC-B077-B341-BE88-AD5D34265784}"/>
              </a:ext>
            </a:extLst>
          </p:cNvPr>
          <p:cNvSpPr/>
          <p:nvPr/>
        </p:nvSpPr>
        <p:spPr>
          <a:xfrm>
            <a:off x="7239000" y="6400027"/>
            <a:ext cx="1510220" cy="369332"/>
          </a:xfrm>
          <a:prstGeom prst="rect">
            <a:avLst/>
          </a:prstGeom>
        </p:spPr>
        <p:txBody>
          <a:bodyPr wrap="square">
            <a:spAutoFit/>
          </a:bodyPr>
          <a:lstStyle/>
          <a:p>
            <a:r>
              <a:rPr lang="en-US" dirty="0">
                <a:latin typeface="LinLibertineT"/>
              </a:rPr>
              <a:t>[Pearl, 2009]</a:t>
            </a:r>
            <a:endParaRPr lang="en-US" dirty="0"/>
          </a:p>
        </p:txBody>
      </p:sp>
      <p:sp>
        <p:nvSpPr>
          <p:cNvPr id="19" name="Title 1">
            <a:extLst>
              <a:ext uri="{FF2B5EF4-FFF2-40B4-BE49-F238E27FC236}">
                <a16:creationId xmlns:a16="http://schemas.microsoft.com/office/drawing/2014/main" id="{DA22E8F3-1E6C-7840-9B5C-93C83489B403}"/>
              </a:ext>
            </a:extLst>
          </p:cNvPr>
          <p:cNvSpPr txBox="1">
            <a:spLocks/>
          </p:cNvSpPr>
          <p:nvPr/>
        </p:nvSpPr>
        <p:spPr>
          <a:xfrm>
            <a:off x="457200" y="391022"/>
            <a:ext cx="8229600" cy="1143000"/>
          </a:xfrm>
          <a:prstGeom prst="rect">
            <a:avLst/>
          </a:prstGeom>
        </p:spPr>
        <p:txBody>
          <a:bodyPr>
            <a:noAutofit/>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dirty="0"/>
              <a:t>Aside: Interventions</a:t>
            </a:r>
          </a:p>
        </p:txBody>
      </p:sp>
    </p:spTree>
    <p:extLst>
      <p:ext uri="{BB962C8B-B14F-4D97-AF65-F5344CB8AC3E}">
        <p14:creationId xmlns:p14="http://schemas.microsoft.com/office/powerpoint/2010/main" val="3048229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TextBox 2">
            <a:extLst>
              <a:ext uri="{FF2B5EF4-FFF2-40B4-BE49-F238E27FC236}">
                <a16:creationId xmlns:a16="http://schemas.microsoft.com/office/drawing/2014/main" id="{01186A37-46C1-4541-AA6A-8C369ECF7744}"/>
              </a:ext>
            </a:extLst>
          </p:cNvPr>
          <p:cNvSpPr txBox="1"/>
          <p:nvPr/>
        </p:nvSpPr>
        <p:spPr>
          <a:xfrm>
            <a:off x="1730089" y="3580785"/>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G</a:t>
            </a:r>
            <a:endPar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5" name="TextBox 4">
            <a:extLst>
              <a:ext uri="{FF2B5EF4-FFF2-40B4-BE49-F238E27FC236}">
                <a16:creationId xmlns:a16="http://schemas.microsoft.com/office/drawing/2014/main" id="{D445D5A9-7A30-AF4C-ADFA-C316FE91C32D}"/>
              </a:ext>
            </a:extLst>
          </p:cNvPr>
          <p:cNvSpPr txBox="1"/>
          <p:nvPr/>
        </p:nvSpPr>
        <p:spPr>
          <a:xfrm>
            <a:off x="4684131" y="3580785"/>
            <a:ext cx="78956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O</a:t>
            </a:r>
            <a:endParaRPr kumimoji="0" lang="en-US" sz="4400" b="0" i="0" u="none" strike="noStrike" kern="0" cap="none" spc="0" normalizeH="0" baseline="30000" noProof="0" dirty="0">
              <a:ln>
                <a:noFill/>
              </a:ln>
              <a:solidFill>
                <a:srgbClr val="000000"/>
              </a:solidFill>
              <a:effectLst/>
              <a:uLnTx/>
              <a:uFillTx/>
              <a:latin typeface="Arial"/>
              <a:ea typeface="ＭＳ Ｐゴシック" charset="0"/>
              <a:cs typeface="Arial"/>
              <a:sym typeface="Arial"/>
            </a:endParaRPr>
          </a:p>
        </p:txBody>
      </p:sp>
      <p:cxnSp>
        <p:nvCxnSpPr>
          <p:cNvPr id="8" name="Straight Arrow Connector 7">
            <a:extLst>
              <a:ext uri="{FF2B5EF4-FFF2-40B4-BE49-F238E27FC236}">
                <a16:creationId xmlns:a16="http://schemas.microsoft.com/office/drawing/2014/main" id="{F4FEB4E6-C40C-424F-800F-4ED44F40ADA6}"/>
              </a:ext>
            </a:extLst>
          </p:cNvPr>
          <p:cNvCxnSpPr>
            <a:cxnSpLocks/>
            <a:stCxn id="17" idx="3"/>
            <a:endCxn id="5" idx="1"/>
          </p:cNvCxnSpPr>
          <p:nvPr/>
        </p:nvCxnSpPr>
        <p:spPr>
          <a:xfrm flipV="1">
            <a:off x="3984051" y="3965506"/>
            <a:ext cx="700080"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C4FFE7-6269-F74A-ADBA-ED7BDA5F8EF4}"/>
              </a:ext>
            </a:extLst>
          </p:cNvPr>
          <p:cNvSpPr txBox="1"/>
          <p:nvPr/>
        </p:nvSpPr>
        <p:spPr>
          <a:xfrm>
            <a:off x="1813182" y="4176152"/>
            <a:ext cx="101846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gender</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16" name="TextBox 15">
            <a:extLst>
              <a:ext uri="{FF2B5EF4-FFF2-40B4-BE49-F238E27FC236}">
                <a16:creationId xmlns:a16="http://schemas.microsoft.com/office/drawing/2014/main" id="{C6D76892-B8F9-F748-9F0E-77CEEDABA5CF}"/>
              </a:ext>
            </a:extLst>
          </p:cNvPr>
          <p:cNvSpPr txBox="1"/>
          <p:nvPr/>
        </p:nvSpPr>
        <p:spPr>
          <a:xfrm>
            <a:off x="4684131" y="4165559"/>
            <a:ext cx="13871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admitted</a:t>
            </a:r>
          </a:p>
        </p:txBody>
      </p:sp>
      <p:sp>
        <p:nvSpPr>
          <p:cNvPr id="29" name="TextBox 28">
            <a:extLst>
              <a:ext uri="{FF2B5EF4-FFF2-40B4-BE49-F238E27FC236}">
                <a16:creationId xmlns:a16="http://schemas.microsoft.com/office/drawing/2014/main" id="{37DFAA19-FAC2-8142-A3A6-2A9243D377EF}"/>
              </a:ext>
            </a:extLst>
          </p:cNvPr>
          <p:cNvSpPr txBox="1"/>
          <p:nvPr/>
        </p:nvSpPr>
        <p:spPr>
          <a:xfrm>
            <a:off x="87875" y="1748511"/>
            <a:ext cx="2061821"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D=GDHO</a:t>
            </a:r>
          </a:p>
        </p:txBody>
      </p:sp>
      <p:sp>
        <p:nvSpPr>
          <p:cNvPr id="18" name="TextBox 17">
            <a:extLst>
              <a:ext uri="{FF2B5EF4-FFF2-40B4-BE49-F238E27FC236}">
                <a16:creationId xmlns:a16="http://schemas.microsoft.com/office/drawing/2014/main" id="{02D0E8AA-8EF2-0945-890C-B25410B7A85B}"/>
              </a:ext>
            </a:extLst>
          </p:cNvPr>
          <p:cNvSpPr txBox="1"/>
          <p:nvPr/>
        </p:nvSpPr>
        <p:spPr>
          <a:xfrm>
            <a:off x="3199963" y="2201115"/>
            <a:ext cx="704088"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H</a:t>
            </a:r>
            <a:endParaRPr kumimoji="0" lang="en-US" sz="440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cxnSp>
        <p:nvCxnSpPr>
          <p:cNvPr id="24" name="Straight Arrow Connector 23">
            <a:extLst>
              <a:ext uri="{FF2B5EF4-FFF2-40B4-BE49-F238E27FC236}">
                <a16:creationId xmlns:a16="http://schemas.microsoft.com/office/drawing/2014/main" id="{59FBD717-C3E4-9447-9677-8153709E6277}"/>
              </a:ext>
            </a:extLst>
          </p:cNvPr>
          <p:cNvCxnSpPr>
            <a:cxnSpLocks/>
            <a:endCxn id="5" idx="0"/>
          </p:cNvCxnSpPr>
          <p:nvPr/>
        </p:nvCxnSpPr>
        <p:spPr>
          <a:xfrm>
            <a:off x="3911799" y="2829930"/>
            <a:ext cx="1167112" cy="7508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E043114-A9F9-3844-B16B-36438BF4DC3A}"/>
              </a:ext>
            </a:extLst>
          </p:cNvPr>
          <p:cNvSpPr txBox="1"/>
          <p:nvPr/>
        </p:nvSpPr>
        <p:spPr>
          <a:xfrm>
            <a:off x="3030373" y="1905000"/>
            <a:ext cx="124850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hobbies</a:t>
            </a:r>
          </a:p>
        </p:txBody>
      </p:sp>
      <p:sp>
        <p:nvSpPr>
          <p:cNvPr id="17" name="TextBox 16">
            <a:extLst>
              <a:ext uri="{FF2B5EF4-FFF2-40B4-BE49-F238E27FC236}">
                <a16:creationId xmlns:a16="http://schemas.microsoft.com/office/drawing/2014/main" id="{FACE3EC7-B4D1-2E49-AB20-15A81782214B}"/>
              </a:ext>
            </a:extLst>
          </p:cNvPr>
          <p:cNvSpPr txBox="1"/>
          <p:nvPr/>
        </p:nvSpPr>
        <p:spPr>
          <a:xfrm>
            <a:off x="3144837" y="3585054"/>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a:t>
            </a:r>
          </a:p>
        </p:txBody>
      </p:sp>
      <p:cxnSp>
        <p:nvCxnSpPr>
          <p:cNvPr id="31" name="Straight Arrow Connector 30">
            <a:extLst>
              <a:ext uri="{FF2B5EF4-FFF2-40B4-BE49-F238E27FC236}">
                <a16:creationId xmlns:a16="http://schemas.microsoft.com/office/drawing/2014/main" id="{54ECD6D2-F55F-6A45-BA2B-6000B8446965}"/>
              </a:ext>
            </a:extLst>
          </p:cNvPr>
          <p:cNvCxnSpPr>
            <a:cxnSpLocks/>
          </p:cNvCxnSpPr>
          <p:nvPr/>
        </p:nvCxnSpPr>
        <p:spPr>
          <a:xfrm flipV="1">
            <a:off x="2467030" y="2829931"/>
            <a:ext cx="732933" cy="65695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16B812-C12C-A34A-94D5-3B521D24EA0F}"/>
              </a:ext>
            </a:extLst>
          </p:cNvPr>
          <p:cNvSpPr txBox="1"/>
          <p:nvPr/>
        </p:nvSpPr>
        <p:spPr>
          <a:xfrm>
            <a:off x="3101335" y="4194474"/>
            <a:ext cx="101846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dept</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pic>
        <p:nvPicPr>
          <p:cNvPr id="6" name="Picture 5">
            <a:extLst>
              <a:ext uri="{FF2B5EF4-FFF2-40B4-BE49-F238E27FC236}">
                <a16:creationId xmlns:a16="http://schemas.microsoft.com/office/drawing/2014/main" id="{31EAFF8E-58A7-C344-AAA8-9A75F0F089A6}"/>
              </a:ext>
            </a:extLst>
          </p:cNvPr>
          <p:cNvPicPr>
            <a:picLocks noChangeAspect="1"/>
          </p:cNvPicPr>
          <p:nvPr/>
        </p:nvPicPr>
        <p:blipFill>
          <a:blip r:embed="rId3"/>
          <a:stretch>
            <a:fillRect/>
          </a:stretch>
        </p:blipFill>
        <p:spPr>
          <a:xfrm>
            <a:off x="726069" y="5407636"/>
            <a:ext cx="8265531" cy="706311"/>
          </a:xfrm>
          <a:prstGeom prst="rect">
            <a:avLst/>
          </a:prstGeom>
        </p:spPr>
      </p:pic>
      <p:sp>
        <p:nvSpPr>
          <p:cNvPr id="7" name="Rectangle 6">
            <a:extLst>
              <a:ext uri="{FF2B5EF4-FFF2-40B4-BE49-F238E27FC236}">
                <a16:creationId xmlns:a16="http://schemas.microsoft.com/office/drawing/2014/main" id="{DC4264FC-B077-B341-BE88-AD5D34265784}"/>
              </a:ext>
            </a:extLst>
          </p:cNvPr>
          <p:cNvSpPr/>
          <p:nvPr/>
        </p:nvSpPr>
        <p:spPr>
          <a:xfrm>
            <a:off x="7086600" y="6400027"/>
            <a:ext cx="1662620" cy="369332"/>
          </a:xfrm>
          <a:prstGeom prst="rect">
            <a:avLst/>
          </a:prstGeom>
        </p:spPr>
        <p:txBody>
          <a:bodyPr wrap="square">
            <a:spAutoFit/>
          </a:bodyPr>
          <a:lstStyle/>
          <a:p>
            <a:r>
              <a:rPr lang="en-US" dirty="0">
                <a:latin typeface="LinLibertineT"/>
              </a:rPr>
              <a:t>[Pearl, 2009]</a:t>
            </a:r>
            <a:endParaRPr lang="en-US" dirty="0"/>
          </a:p>
        </p:txBody>
      </p:sp>
      <p:sp>
        <p:nvSpPr>
          <p:cNvPr id="19" name="TextBox 18">
            <a:extLst>
              <a:ext uri="{FF2B5EF4-FFF2-40B4-BE49-F238E27FC236}">
                <a16:creationId xmlns:a16="http://schemas.microsoft.com/office/drawing/2014/main" id="{E7BB1309-0856-3448-98CE-22CF9ADB07E1}"/>
              </a:ext>
            </a:extLst>
          </p:cNvPr>
          <p:cNvSpPr txBox="1"/>
          <p:nvPr/>
        </p:nvSpPr>
        <p:spPr>
          <a:xfrm>
            <a:off x="2916658" y="3259723"/>
            <a:ext cx="1154675" cy="338554"/>
          </a:xfrm>
          <a:prstGeom prst="rect">
            <a:avLst/>
          </a:prstGeom>
          <a:solidFill>
            <a:schemeClr val="bg1"/>
          </a:solidFill>
        </p:spPr>
        <p:txBody>
          <a:bodyPr wrap="square" rtlCol="0">
            <a:spAutoFit/>
          </a:bodyPr>
          <a:lstStyle/>
          <a:p>
            <a:r>
              <a:rPr lang="en-US" sz="1600" dirty="0">
                <a:solidFill>
                  <a:srgbClr val="FF0000"/>
                </a:solidFill>
              </a:rPr>
              <a:t>do(</a:t>
            </a:r>
            <a:r>
              <a:rPr lang="en-US" sz="1600" i="1" dirty="0">
                <a:solidFill>
                  <a:srgbClr val="FF0000"/>
                </a:solidFill>
                <a:latin typeface="Times New Roman" panose="02020603050405020304" pitchFamily="18" charset="0"/>
                <a:cs typeface="Times New Roman" panose="02020603050405020304" pitchFamily="18" charset="0"/>
              </a:rPr>
              <a:t>D</a:t>
            </a:r>
            <a:r>
              <a:rPr lang="en-US" sz="1600" dirty="0">
                <a:solidFill>
                  <a:srgbClr val="FF0000"/>
                </a:solidFill>
              </a:rPr>
              <a:t>=“</a:t>
            </a:r>
            <a:r>
              <a:rPr lang="en-US" sz="1600" dirty="0" err="1">
                <a:solidFill>
                  <a:srgbClr val="FF0000"/>
                </a:solidFill>
              </a:rPr>
              <a:t>cs</a:t>
            </a:r>
            <a:r>
              <a:rPr lang="en-US" sz="1600" dirty="0">
                <a:solidFill>
                  <a:srgbClr val="FF0000"/>
                </a:solidFill>
              </a:rPr>
              <a:t>”)</a:t>
            </a:r>
          </a:p>
        </p:txBody>
      </p:sp>
      <p:cxnSp>
        <p:nvCxnSpPr>
          <p:cNvPr id="20" name="Straight Connector 19">
            <a:extLst>
              <a:ext uri="{FF2B5EF4-FFF2-40B4-BE49-F238E27FC236}">
                <a16:creationId xmlns:a16="http://schemas.microsoft.com/office/drawing/2014/main" id="{4CA4CF0E-BE23-F543-83C0-0D13EAF27E92}"/>
              </a:ext>
            </a:extLst>
          </p:cNvPr>
          <p:cNvCxnSpPr>
            <a:cxnSpLocks/>
          </p:cNvCxnSpPr>
          <p:nvPr/>
        </p:nvCxnSpPr>
        <p:spPr>
          <a:xfrm>
            <a:off x="5410200" y="5618556"/>
            <a:ext cx="1557244"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ED94FC4B-1233-6240-ADF6-CCCE52ABD0EB}"/>
              </a:ext>
            </a:extLst>
          </p:cNvPr>
          <p:cNvPicPr>
            <a:picLocks noChangeAspect="1"/>
          </p:cNvPicPr>
          <p:nvPr/>
        </p:nvPicPr>
        <p:blipFill>
          <a:blip r:embed="rId4"/>
          <a:stretch>
            <a:fillRect/>
          </a:stretch>
        </p:blipFill>
        <p:spPr>
          <a:xfrm>
            <a:off x="87875" y="5461125"/>
            <a:ext cx="2322768" cy="328025"/>
          </a:xfrm>
          <a:prstGeom prst="rect">
            <a:avLst/>
          </a:prstGeom>
          <a:solidFill>
            <a:schemeClr val="bg1"/>
          </a:solidFill>
        </p:spPr>
      </p:pic>
      <p:sp>
        <p:nvSpPr>
          <p:cNvPr id="21" name="Title 1">
            <a:extLst>
              <a:ext uri="{FF2B5EF4-FFF2-40B4-BE49-F238E27FC236}">
                <a16:creationId xmlns:a16="http://schemas.microsoft.com/office/drawing/2014/main" id="{DB5B09A7-21CB-284F-8E84-A51263690F2B}"/>
              </a:ext>
            </a:extLst>
          </p:cNvPr>
          <p:cNvSpPr txBox="1">
            <a:spLocks/>
          </p:cNvSpPr>
          <p:nvPr/>
        </p:nvSpPr>
        <p:spPr>
          <a:xfrm>
            <a:off x="457200" y="391022"/>
            <a:ext cx="8229600" cy="1143000"/>
          </a:xfrm>
          <a:prstGeom prst="rect">
            <a:avLst/>
          </a:prstGeom>
        </p:spPr>
        <p:txBody>
          <a:bodyPr>
            <a:noAutofit/>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dirty="0"/>
              <a:t>Aside: Interventions</a:t>
            </a:r>
          </a:p>
        </p:txBody>
      </p:sp>
    </p:spTree>
    <p:extLst>
      <p:ext uri="{BB962C8B-B14F-4D97-AF65-F5344CB8AC3E}">
        <p14:creationId xmlns:p14="http://schemas.microsoft.com/office/powerpoint/2010/main" val="1759905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56</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B972F807-4904-2A4D-B103-1B7ADF05CFB4}"/>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0" name="TextBox 29">
            <a:extLst>
              <a:ext uri="{FF2B5EF4-FFF2-40B4-BE49-F238E27FC236}">
                <a16:creationId xmlns:a16="http://schemas.microsoft.com/office/drawing/2014/main" id="{C085BB56-6DC6-4747-9F98-D578FC902673}"/>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2" name="Oval 31">
            <a:extLst>
              <a:ext uri="{FF2B5EF4-FFF2-40B4-BE49-F238E27FC236}">
                <a16:creationId xmlns:a16="http://schemas.microsoft.com/office/drawing/2014/main" id="{C70D1BBF-4BCC-0442-A263-820DC93E4DAF}"/>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43D29ABA-3484-9A4A-9C67-5843CE8F201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Oval 34">
            <a:extLst>
              <a:ext uri="{FF2B5EF4-FFF2-40B4-BE49-F238E27FC236}">
                <a16:creationId xmlns:a16="http://schemas.microsoft.com/office/drawing/2014/main" id="{E74B2922-8594-9F44-A864-5BC64CF9A4B7}"/>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7AFA5385-1CCB-2F44-BC8F-7AE55DD7DCA2}"/>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TextBox 37">
            <a:extLst>
              <a:ext uri="{FF2B5EF4-FFF2-40B4-BE49-F238E27FC236}">
                <a16:creationId xmlns:a16="http://schemas.microsoft.com/office/drawing/2014/main" id="{95F3956F-7A6F-E545-8C4C-BCCB58B26691}"/>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9" name="Straight Arrow Connector 38">
            <a:extLst>
              <a:ext uri="{FF2B5EF4-FFF2-40B4-BE49-F238E27FC236}">
                <a16:creationId xmlns:a16="http://schemas.microsoft.com/office/drawing/2014/main" id="{FA9323B2-D024-BC4D-ABEA-6610D260A09C}"/>
              </a:ext>
            </a:extLst>
          </p:cNvPr>
          <p:cNvCxnSpPr>
            <a:cxnSpLocks/>
            <a:stCxn id="37" idx="0"/>
            <a:endCxn id="35"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475AB8-F077-5347-9EDD-D3B5DD4DA095}"/>
              </a:ext>
            </a:extLst>
          </p:cNvPr>
          <p:cNvCxnSpPr>
            <a:cxnSpLocks/>
            <a:stCxn id="35" idx="5"/>
            <a:endCxn id="32"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4EDA80A-F5DA-4240-B6DC-1449D590C245}"/>
              </a:ext>
            </a:extLst>
          </p:cNvPr>
          <p:cNvCxnSpPr>
            <a:cxnSpLocks/>
            <a:stCxn id="34" idx="6"/>
            <a:endCxn id="32"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31A766F-29E8-7C43-976C-D08F300CF777}"/>
              </a:ext>
            </a:extLst>
          </p:cNvPr>
          <p:cNvCxnSpPr>
            <a:cxnSpLocks/>
            <a:stCxn id="37" idx="6"/>
            <a:endCxn id="34"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73B9C8C-6DB8-D149-95BE-068EBEF28AE8}"/>
              </a:ext>
            </a:extLst>
          </p:cNvPr>
          <p:cNvCxnSpPr>
            <a:cxnSpLocks/>
            <a:stCxn id="35" idx="4"/>
            <a:endCxn id="34"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7E57A154-9E1E-8243-B3BE-4EDCCA81849E}"/>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5" name="TextBox 44">
            <a:extLst>
              <a:ext uri="{FF2B5EF4-FFF2-40B4-BE49-F238E27FC236}">
                <a16:creationId xmlns:a16="http://schemas.microsoft.com/office/drawing/2014/main" id="{79C653B8-969D-EB49-AE2B-04F801A7841A}"/>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6" name="Straight Arrow Connector 45">
            <a:extLst>
              <a:ext uri="{FF2B5EF4-FFF2-40B4-BE49-F238E27FC236}">
                <a16:creationId xmlns:a16="http://schemas.microsoft.com/office/drawing/2014/main" id="{BFB4279F-0CBE-554D-8766-80FDC94F626A}"/>
              </a:ext>
            </a:extLst>
          </p:cNvPr>
          <p:cNvCxnSpPr>
            <a:cxnSpLocks/>
            <a:stCxn id="44" idx="3"/>
            <a:endCxn id="34"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B4AFA58-7B79-7A40-B8F5-0986ADB8B8B2}"/>
              </a:ext>
            </a:extLst>
          </p:cNvPr>
          <p:cNvCxnSpPr>
            <a:cxnSpLocks/>
            <a:stCxn id="44" idx="4"/>
            <a:endCxn id="32"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500C38E3-26CE-4A4D-BEA7-009F1D8EA835}"/>
              </a:ext>
            </a:extLst>
          </p:cNvPr>
          <p:cNvCxnSpPr>
            <a:stCxn id="37" idx="4"/>
            <a:endCxn id="32"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6551ADB-3056-CE4B-837A-929A0F82C422}"/>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0" name="Rectangle 49">
            <a:extLst>
              <a:ext uri="{FF2B5EF4-FFF2-40B4-BE49-F238E27FC236}">
                <a16:creationId xmlns:a16="http://schemas.microsoft.com/office/drawing/2014/main" id="{F2FBD1C5-27B1-D14A-86B8-9D25C6216EC2}"/>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1" name="Rectangle 50">
            <a:extLst>
              <a:ext uri="{FF2B5EF4-FFF2-40B4-BE49-F238E27FC236}">
                <a16:creationId xmlns:a16="http://schemas.microsoft.com/office/drawing/2014/main" id="{D54991EF-8A40-E745-97E2-88F3D15E9D28}"/>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2" name="Rectangle 51">
            <a:extLst>
              <a:ext uri="{FF2B5EF4-FFF2-40B4-BE49-F238E27FC236}">
                <a16:creationId xmlns:a16="http://schemas.microsoft.com/office/drawing/2014/main" id="{C6EE4333-6F7F-F945-A960-813FDB30E7A7}"/>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3" name="TextBox 52">
            <a:extLst>
              <a:ext uri="{FF2B5EF4-FFF2-40B4-BE49-F238E27FC236}">
                <a16:creationId xmlns:a16="http://schemas.microsoft.com/office/drawing/2014/main" id="{CC3FBE94-786E-6A42-B5B0-FB767F73B5D4}"/>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4" name="TextBox 53">
            <a:extLst>
              <a:ext uri="{FF2B5EF4-FFF2-40B4-BE49-F238E27FC236}">
                <a16:creationId xmlns:a16="http://schemas.microsoft.com/office/drawing/2014/main" id="{6834C8B4-655B-674E-8530-B1B498DEDB7D}"/>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5" name="Rectangle 54">
            <a:extLst>
              <a:ext uri="{FF2B5EF4-FFF2-40B4-BE49-F238E27FC236}">
                <a16:creationId xmlns:a16="http://schemas.microsoft.com/office/drawing/2014/main" id="{7A5A91BD-D1F7-384D-86D5-774D29A0F0CB}"/>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6" name="Rectangle 55">
            <a:extLst>
              <a:ext uri="{FF2B5EF4-FFF2-40B4-BE49-F238E27FC236}">
                <a16:creationId xmlns:a16="http://schemas.microsoft.com/office/drawing/2014/main" id="{4F3AC134-3532-7B47-BABD-B7DB32B564D1}"/>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7" name="Rectangle 56">
            <a:extLst>
              <a:ext uri="{FF2B5EF4-FFF2-40B4-BE49-F238E27FC236}">
                <a16:creationId xmlns:a16="http://schemas.microsoft.com/office/drawing/2014/main" id="{E959883A-59CB-7B4F-852F-F24FC1FA87BE}"/>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446998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CC6E-4807-0646-86E4-ABB00EC8FC35}"/>
              </a:ext>
            </a:extLst>
          </p:cNvPr>
          <p:cNvSpPr>
            <a:spLocks noGrp="1"/>
          </p:cNvSpPr>
          <p:nvPr>
            <p:ph type="title"/>
          </p:nvPr>
        </p:nvSpPr>
        <p:spPr>
          <a:xfrm>
            <a:off x="363833" y="897773"/>
            <a:ext cx="7854696" cy="914400"/>
          </a:xfrm>
        </p:spPr>
        <p:txBody>
          <a:bodyPr/>
          <a:lstStyle/>
          <a:p>
            <a:r>
              <a:rPr lang="en-US" dirty="0"/>
              <a:t>Interventional K-Fairness</a:t>
            </a:r>
          </a:p>
        </p:txBody>
      </p:sp>
      <p:sp>
        <p:nvSpPr>
          <p:cNvPr id="3" name="Content Placeholder 2">
            <a:extLst>
              <a:ext uri="{FF2B5EF4-FFF2-40B4-BE49-F238E27FC236}">
                <a16:creationId xmlns:a16="http://schemas.microsoft.com/office/drawing/2014/main" id="{96506F38-96D2-3249-B030-8024347DA058}"/>
              </a:ext>
            </a:extLst>
          </p:cNvPr>
          <p:cNvSpPr>
            <a:spLocks noGrp="1"/>
          </p:cNvSpPr>
          <p:nvPr>
            <p:ph idx="1"/>
          </p:nvPr>
        </p:nvSpPr>
        <p:spPr>
          <a:xfrm>
            <a:off x="363833" y="1964573"/>
            <a:ext cx="8328501" cy="4297363"/>
          </a:xfrm>
        </p:spPr>
        <p:txBody>
          <a:bodyPr/>
          <a:lstStyle/>
          <a:p>
            <a:pPr marL="0" indent="0">
              <a:buNone/>
            </a:pPr>
            <a:r>
              <a:rPr lang="en-US" sz="2800" dirty="0"/>
              <a:t>User specifies a set of </a:t>
            </a:r>
            <a:r>
              <a:rPr lang="en-US" sz="2800" i="1" dirty="0"/>
              <a:t>admissible</a:t>
            </a:r>
            <a:r>
              <a:rPr lang="en-US" sz="2800" dirty="0"/>
              <a:t> variables K</a:t>
            </a:r>
          </a:p>
          <a:p>
            <a:pPr lvl="1"/>
            <a:r>
              <a:rPr lang="en-US" sz="2400" dirty="0"/>
              <a:t>Don’t want to remove </a:t>
            </a:r>
            <a:r>
              <a:rPr lang="en-US" sz="2400" i="1" dirty="0"/>
              <a:t>all</a:t>
            </a:r>
            <a:r>
              <a:rPr lang="en-US" sz="2400" dirty="0"/>
              <a:t> effects of protected attribute, but want to be deliberate about which effects are allowed</a:t>
            </a:r>
          </a:p>
          <a:p>
            <a:pPr lvl="1"/>
            <a:r>
              <a:rPr lang="en-US" sz="2400" dirty="0"/>
              <a:t>An application is fair if the protected attribute does not affect the outcome for any possible configuration of (any superset of) admissible variables.</a:t>
            </a:r>
          </a:p>
          <a:p>
            <a:pPr lvl="1"/>
            <a:endParaRPr lang="en-US" sz="2400" dirty="0"/>
          </a:p>
        </p:txBody>
      </p:sp>
      <p:sp>
        <p:nvSpPr>
          <p:cNvPr id="9" name="TextBox 8">
            <a:extLst>
              <a:ext uri="{FF2B5EF4-FFF2-40B4-BE49-F238E27FC236}">
                <a16:creationId xmlns:a16="http://schemas.microsoft.com/office/drawing/2014/main" id="{B74C73B8-06F8-E54F-B518-6E448DFC7694}"/>
              </a:ext>
            </a:extLst>
          </p:cNvPr>
          <p:cNvSpPr txBox="1"/>
          <p:nvPr/>
        </p:nvSpPr>
        <p:spPr>
          <a:xfrm>
            <a:off x="4591377" y="5615605"/>
            <a:ext cx="3821633" cy="646331"/>
          </a:xfrm>
          <a:prstGeom prst="rect">
            <a:avLst/>
          </a:prstGeom>
          <a:noFill/>
        </p:spPr>
        <p:txBody>
          <a:bodyPr wrap="square" rtlCol="0">
            <a:spAutoFit/>
          </a:bodyPr>
          <a:lstStyle/>
          <a:p>
            <a:r>
              <a:rPr lang="en-US" dirty="0">
                <a:solidFill>
                  <a:srgbClr val="FF0000"/>
                </a:solidFill>
              </a:rPr>
              <a:t>Ex: The admissions case does not satisfy interventional {D}-fairness</a:t>
            </a:r>
          </a:p>
        </p:txBody>
      </p:sp>
      <p:pic>
        <p:nvPicPr>
          <p:cNvPr id="10" name="Picture 9">
            <a:extLst>
              <a:ext uri="{FF2B5EF4-FFF2-40B4-BE49-F238E27FC236}">
                <a16:creationId xmlns:a16="http://schemas.microsoft.com/office/drawing/2014/main" id="{2C61AF6F-BFAE-8647-B264-10ABC917559F}"/>
              </a:ext>
            </a:extLst>
          </p:cNvPr>
          <p:cNvPicPr>
            <a:picLocks noChangeAspect="1"/>
          </p:cNvPicPr>
          <p:nvPr/>
        </p:nvPicPr>
        <p:blipFill>
          <a:blip r:embed="rId2"/>
          <a:stretch>
            <a:fillRect/>
          </a:stretch>
        </p:blipFill>
        <p:spPr>
          <a:xfrm>
            <a:off x="5972690" y="10886"/>
            <a:ext cx="1219200" cy="1524000"/>
          </a:xfrm>
          <a:prstGeom prst="rect">
            <a:avLst/>
          </a:prstGeom>
        </p:spPr>
      </p:pic>
      <p:sp>
        <p:nvSpPr>
          <p:cNvPr id="11" name="TextBox 10">
            <a:extLst>
              <a:ext uri="{FF2B5EF4-FFF2-40B4-BE49-F238E27FC236}">
                <a16:creationId xmlns:a16="http://schemas.microsoft.com/office/drawing/2014/main" id="{7AA0473F-7CCD-8442-87C1-E14D5A07DCE5}"/>
              </a:ext>
            </a:extLst>
          </p:cNvPr>
          <p:cNvSpPr txBox="1"/>
          <p:nvPr/>
        </p:nvSpPr>
        <p:spPr>
          <a:xfrm>
            <a:off x="5845028" y="1593408"/>
            <a:ext cx="1840024" cy="369332"/>
          </a:xfrm>
          <a:prstGeom prst="rect">
            <a:avLst/>
          </a:prstGeom>
          <a:noFill/>
        </p:spPr>
        <p:txBody>
          <a:bodyPr wrap="square" rtlCol="0">
            <a:spAutoFit/>
          </a:bodyPr>
          <a:lstStyle/>
          <a:p>
            <a:r>
              <a:rPr lang="en-US" dirty="0"/>
              <a:t>Babak </a:t>
            </a:r>
            <a:r>
              <a:rPr lang="en-US" dirty="0" err="1"/>
              <a:t>Salimi</a:t>
            </a:r>
            <a:endParaRPr lang="en-US" dirty="0"/>
          </a:p>
        </p:txBody>
      </p:sp>
      <p:pic>
        <p:nvPicPr>
          <p:cNvPr id="12" name="Picture 11">
            <a:extLst>
              <a:ext uri="{FF2B5EF4-FFF2-40B4-BE49-F238E27FC236}">
                <a16:creationId xmlns:a16="http://schemas.microsoft.com/office/drawing/2014/main" id="{3BD695BF-87C1-D44F-98AB-39F646B8BEC2}"/>
              </a:ext>
            </a:extLst>
          </p:cNvPr>
          <p:cNvPicPr>
            <a:picLocks noChangeAspect="1"/>
          </p:cNvPicPr>
          <p:nvPr/>
        </p:nvPicPr>
        <p:blipFill>
          <a:blip r:embed="rId3"/>
          <a:stretch>
            <a:fillRect/>
          </a:stretch>
        </p:blipFill>
        <p:spPr>
          <a:xfrm>
            <a:off x="7452467" y="10886"/>
            <a:ext cx="1636239" cy="1524000"/>
          </a:xfrm>
          <a:prstGeom prst="rect">
            <a:avLst/>
          </a:prstGeom>
        </p:spPr>
      </p:pic>
      <p:sp>
        <p:nvSpPr>
          <p:cNvPr id="13" name="TextBox 12">
            <a:extLst>
              <a:ext uri="{FF2B5EF4-FFF2-40B4-BE49-F238E27FC236}">
                <a16:creationId xmlns:a16="http://schemas.microsoft.com/office/drawing/2014/main" id="{EA1BE4B3-8EE5-3A4D-BA7F-BBE2B2AADCEE}"/>
              </a:ext>
            </a:extLst>
          </p:cNvPr>
          <p:cNvSpPr txBox="1"/>
          <p:nvPr/>
        </p:nvSpPr>
        <p:spPr>
          <a:xfrm>
            <a:off x="7375325" y="1627507"/>
            <a:ext cx="1924430" cy="369332"/>
          </a:xfrm>
          <a:prstGeom prst="rect">
            <a:avLst/>
          </a:prstGeom>
          <a:noFill/>
        </p:spPr>
        <p:txBody>
          <a:bodyPr wrap="square" rtlCol="0">
            <a:spAutoFit/>
          </a:bodyPr>
          <a:lstStyle/>
          <a:p>
            <a:r>
              <a:rPr lang="en-US" dirty="0"/>
              <a:t>Luke Rodriguez</a:t>
            </a:r>
          </a:p>
        </p:txBody>
      </p:sp>
      <p:sp>
        <p:nvSpPr>
          <p:cNvPr id="4" name="TextBox 3">
            <a:extLst>
              <a:ext uri="{FF2B5EF4-FFF2-40B4-BE49-F238E27FC236}">
                <a16:creationId xmlns:a16="http://schemas.microsoft.com/office/drawing/2014/main" id="{E46DB6EE-BFFD-644F-BB76-1244A19E22BF}"/>
              </a:ext>
            </a:extLst>
          </p:cNvPr>
          <p:cNvSpPr txBox="1"/>
          <p:nvPr/>
        </p:nvSpPr>
        <p:spPr>
          <a:xfrm>
            <a:off x="4591377" y="6429468"/>
            <a:ext cx="4745306" cy="369332"/>
          </a:xfrm>
          <a:prstGeom prst="rect">
            <a:avLst/>
          </a:prstGeom>
          <a:noFill/>
        </p:spPr>
        <p:txBody>
          <a:bodyPr wrap="square" rtlCol="0">
            <a:spAutoFit/>
          </a:bodyPr>
          <a:lstStyle/>
          <a:p>
            <a:r>
              <a:rPr lang="en-US" dirty="0" err="1"/>
              <a:t>Salimi</a:t>
            </a:r>
            <a:r>
              <a:rPr lang="en-US" dirty="0"/>
              <a:t> et al, SIGMOD 2019, best paper</a:t>
            </a:r>
          </a:p>
        </p:txBody>
      </p:sp>
    </p:spTree>
    <p:extLst>
      <p:ext uri="{BB962C8B-B14F-4D97-AF65-F5344CB8AC3E}">
        <p14:creationId xmlns:p14="http://schemas.microsoft.com/office/powerpoint/2010/main" val="307599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AF6A-E3D3-C041-8676-83F4F372291A}"/>
              </a:ext>
            </a:extLst>
          </p:cNvPr>
          <p:cNvSpPr>
            <a:spLocks noGrp="1"/>
          </p:cNvSpPr>
          <p:nvPr>
            <p:ph type="title"/>
          </p:nvPr>
        </p:nvSpPr>
        <p:spPr>
          <a:xfrm>
            <a:off x="468087" y="852788"/>
            <a:ext cx="7854696" cy="914400"/>
          </a:xfrm>
        </p:spPr>
        <p:txBody>
          <a:bodyPr/>
          <a:lstStyle/>
          <a:p>
            <a:r>
              <a:rPr lang="en-US" sz="2400" dirty="0"/>
              <a:t>Problem: We don’t actually have a causal graph</a:t>
            </a:r>
          </a:p>
        </p:txBody>
      </p:sp>
      <p:sp>
        <p:nvSpPr>
          <p:cNvPr id="3" name="Content Placeholder 2">
            <a:extLst>
              <a:ext uri="{FF2B5EF4-FFF2-40B4-BE49-F238E27FC236}">
                <a16:creationId xmlns:a16="http://schemas.microsoft.com/office/drawing/2014/main" id="{453524E2-96F9-A84D-A18E-E72697A1378D}"/>
              </a:ext>
            </a:extLst>
          </p:cNvPr>
          <p:cNvSpPr>
            <a:spLocks noGrp="1"/>
          </p:cNvSpPr>
          <p:nvPr>
            <p:ph idx="1"/>
          </p:nvPr>
        </p:nvSpPr>
        <p:spPr>
          <a:xfrm>
            <a:off x="489858" y="1951854"/>
            <a:ext cx="8305799" cy="4297363"/>
          </a:xfrm>
        </p:spPr>
        <p:txBody>
          <a:bodyPr/>
          <a:lstStyle/>
          <a:p>
            <a:pPr marL="0" indent="0">
              <a:buNone/>
            </a:pPr>
            <a:r>
              <a:rPr lang="en-US" sz="2000" dirty="0"/>
              <a:t>Theorem: An application is </a:t>
            </a:r>
            <a:r>
              <a:rPr lang="en-US" sz="2000" dirty="0" err="1"/>
              <a:t>interventionally</a:t>
            </a:r>
            <a:r>
              <a:rPr lang="en-US" sz="2000" dirty="0"/>
              <a:t> K-fair if the Markov boundary of the outcome is a subset of the admissible variables</a:t>
            </a:r>
          </a:p>
          <a:p>
            <a:pPr marL="0" indent="0">
              <a:buNone/>
            </a:pPr>
            <a:endParaRPr lang="en-US" sz="2000" dirty="0"/>
          </a:p>
          <a:p>
            <a:pPr marL="0" indent="0">
              <a:buNone/>
            </a:pPr>
            <a:r>
              <a:rPr lang="en-US" sz="2000" dirty="0"/>
              <a:t>V is a Markov blanket of X </a:t>
            </a:r>
            <a:r>
              <a:rPr lang="en-US" sz="2000" dirty="0" err="1"/>
              <a:t>iff</a:t>
            </a:r>
            <a:endParaRPr lang="en-US" sz="2000" dirty="0"/>
          </a:p>
          <a:p>
            <a:pPr marL="0" indent="0">
              <a:buNone/>
            </a:pPr>
            <a:r>
              <a:rPr lang="en-US" sz="2000" dirty="0"/>
              <a:t>       think nodes that “shield” X from the rest of the variables</a:t>
            </a:r>
          </a:p>
          <a:p>
            <a:pPr marL="0" indent="0">
              <a:buNone/>
            </a:pPr>
            <a:r>
              <a:rPr lang="en-US" sz="2000" dirty="0"/>
              <a:t>	MB(X) = parents(X) U children(X) U parents(children(X))</a:t>
            </a:r>
          </a:p>
          <a:p>
            <a:pPr marL="0" indent="0">
              <a:buNone/>
            </a:pPr>
            <a:endParaRPr lang="en-US" sz="2000" dirty="0"/>
          </a:p>
          <a:p>
            <a:pPr marL="0" indent="0">
              <a:buNone/>
            </a:pPr>
            <a:r>
              <a:rPr lang="en-US" sz="2000" dirty="0"/>
              <a:t>V is the Markov boundary of X if V is the minimal </a:t>
            </a:r>
            <a:r>
              <a:rPr lang="en-US" sz="2000" dirty="0" err="1"/>
              <a:t>markov</a:t>
            </a:r>
            <a:r>
              <a:rPr lang="en-US" sz="2000" dirty="0"/>
              <a:t> blanket</a:t>
            </a:r>
          </a:p>
        </p:txBody>
      </p:sp>
      <p:pic>
        <p:nvPicPr>
          <p:cNvPr id="8" name="Picture 7">
            <a:extLst>
              <a:ext uri="{FF2B5EF4-FFF2-40B4-BE49-F238E27FC236}">
                <a16:creationId xmlns:a16="http://schemas.microsoft.com/office/drawing/2014/main" id="{379418D7-D253-7648-BFEB-0C3944786E7C}"/>
              </a:ext>
            </a:extLst>
          </p:cNvPr>
          <p:cNvPicPr>
            <a:picLocks noChangeAspect="1"/>
          </p:cNvPicPr>
          <p:nvPr/>
        </p:nvPicPr>
        <p:blipFill>
          <a:blip r:embed="rId2"/>
          <a:stretch>
            <a:fillRect/>
          </a:stretch>
        </p:blipFill>
        <p:spPr>
          <a:xfrm>
            <a:off x="3657600" y="3048000"/>
            <a:ext cx="1143000" cy="269369"/>
          </a:xfrm>
          <a:prstGeom prst="rect">
            <a:avLst/>
          </a:prstGeom>
        </p:spPr>
      </p:pic>
      <p:sp>
        <p:nvSpPr>
          <p:cNvPr id="9" name="TextBox 8">
            <a:extLst>
              <a:ext uri="{FF2B5EF4-FFF2-40B4-BE49-F238E27FC236}">
                <a16:creationId xmlns:a16="http://schemas.microsoft.com/office/drawing/2014/main" id="{8B9369BA-E671-644C-93D0-6BA3366F41A1}"/>
              </a:ext>
            </a:extLst>
          </p:cNvPr>
          <p:cNvSpPr txBox="1"/>
          <p:nvPr/>
        </p:nvSpPr>
        <p:spPr>
          <a:xfrm>
            <a:off x="539496" y="5242424"/>
            <a:ext cx="8147303" cy="1477328"/>
          </a:xfrm>
          <a:prstGeom prst="rect">
            <a:avLst/>
          </a:prstGeom>
          <a:noFill/>
        </p:spPr>
        <p:txBody>
          <a:bodyPr wrap="square" rtlCol="0">
            <a:spAutoFit/>
          </a:bodyPr>
          <a:lstStyle/>
          <a:p>
            <a:r>
              <a:rPr lang="en-US" dirty="0">
                <a:solidFill>
                  <a:srgbClr val="FF0000"/>
                </a:solidFill>
              </a:rPr>
              <a:t>Key idea: Given the admissible variables K, we can derive a set of conditional independence constraints (CIs) that imply interventional K-fairness.</a:t>
            </a:r>
          </a:p>
          <a:p>
            <a:endParaRPr lang="en-US" dirty="0">
              <a:solidFill>
                <a:srgbClr val="FF0000"/>
              </a:solidFill>
            </a:endParaRPr>
          </a:p>
          <a:p>
            <a:r>
              <a:rPr lang="en-US" dirty="0">
                <a:solidFill>
                  <a:srgbClr val="FF0000"/>
                </a:solidFill>
              </a:rPr>
              <a:t>Then: Relate these CIs to database repair problems</a:t>
            </a:r>
          </a:p>
          <a:p>
            <a:endParaRPr lang="en-US" dirty="0">
              <a:solidFill>
                <a:srgbClr val="FF0000"/>
              </a:solidFill>
            </a:endParaRPr>
          </a:p>
        </p:txBody>
      </p:sp>
      <p:pic>
        <p:nvPicPr>
          <p:cNvPr id="10" name="Picture 9">
            <a:extLst>
              <a:ext uri="{FF2B5EF4-FFF2-40B4-BE49-F238E27FC236}">
                <a16:creationId xmlns:a16="http://schemas.microsoft.com/office/drawing/2014/main" id="{36750FB7-25CF-AD45-8E17-1A221DE51765}"/>
              </a:ext>
            </a:extLst>
          </p:cNvPr>
          <p:cNvPicPr>
            <a:picLocks noChangeAspect="1"/>
          </p:cNvPicPr>
          <p:nvPr/>
        </p:nvPicPr>
        <p:blipFill>
          <a:blip r:embed="rId3"/>
          <a:stretch>
            <a:fillRect/>
          </a:stretch>
        </p:blipFill>
        <p:spPr>
          <a:xfrm>
            <a:off x="7620000" y="0"/>
            <a:ext cx="1219200" cy="1524000"/>
          </a:xfrm>
          <a:prstGeom prst="rect">
            <a:avLst/>
          </a:prstGeom>
        </p:spPr>
      </p:pic>
      <p:sp>
        <p:nvSpPr>
          <p:cNvPr id="11" name="TextBox 10">
            <a:extLst>
              <a:ext uri="{FF2B5EF4-FFF2-40B4-BE49-F238E27FC236}">
                <a16:creationId xmlns:a16="http://schemas.microsoft.com/office/drawing/2014/main" id="{97AC0DAC-52C2-0B4F-9C1B-760FD9739D84}"/>
              </a:ext>
            </a:extLst>
          </p:cNvPr>
          <p:cNvSpPr txBox="1"/>
          <p:nvPr/>
        </p:nvSpPr>
        <p:spPr>
          <a:xfrm>
            <a:off x="7492338" y="1582522"/>
            <a:ext cx="1840024" cy="369332"/>
          </a:xfrm>
          <a:prstGeom prst="rect">
            <a:avLst/>
          </a:prstGeom>
          <a:noFill/>
        </p:spPr>
        <p:txBody>
          <a:bodyPr wrap="square" rtlCol="0">
            <a:spAutoFit/>
          </a:bodyPr>
          <a:lstStyle/>
          <a:p>
            <a:r>
              <a:rPr lang="en-US" dirty="0"/>
              <a:t>Babak </a:t>
            </a:r>
            <a:r>
              <a:rPr lang="en-US" dirty="0" err="1"/>
              <a:t>Salimi</a:t>
            </a:r>
            <a:endParaRPr lang="en-US" dirty="0"/>
          </a:p>
        </p:txBody>
      </p:sp>
    </p:spTree>
    <p:extLst>
      <p:ext uri="{BB962C8B-B14F-4D97-AF65-F5344CB8AC3E}">
        <p14:creationId xmlns:p14="http://schemas.microsoft.com/office/powerpoint/2010/main" val="875514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59</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5" name="Rectangle 34">
            <a:extLst>
              <a:ext uri="{FF2B5EF4-FFF2-40B4-BE49-F238E27FC236}">
                <a16:creationId xmlns:a16="http://schemas.microsoft.com/office/drawing/2014/main" id="{9B25C709-1271-C242-BE20-4A61FE7A3F66}"/>
              </a:ext>
            </a:extLst>
          </p:cNvPr>
          <p:cNvSpPr/>
          <p:nvPr/>
        </p:nvSpPr>
        <p:spPr>
          <a:xfrm>
            <a:off x="672765" y="5649523"/>
            <a:ext cx="7829463" cy="830997"/>
          </a:xfrm>
          <a:prstGeom prst="rect">
            <a:avLst/>
          </a:prstGeom>
        </p:spPr>
        <p:txBody>
          <a:bodyPr wrap="square">
            <a:spAutoFit/>
          </a:bodyPr>
          <a:lstStyle/>
          <a:p>
            <a:r>
              <a:rPr lang="en-US" sz="2400" dirty="0"/>
              <a:t>Can we still build a causally fair ML algorithm using historical data </a:t>
            </a:r>
            <a:r>
              <a:rPr lang="en-US" sz="2400" b="1" dirty="0"/>
              <a:t>D </a:t>
            </a:r>
            <a:r>
              <a:rPr lang="en-US" sz="2400" dirty="0"/>
              <a:t>collected</a:t>
            </a:r>
            <a:r>
              <a:rPr lang="en-US" sz="2400" b="1" dirty="0"/>
              <a:t> </a:t>
            </a:r>
            <a:r>
              <a:rPr lang="en-US" sz="2400" dirty="0"/>
              <a:t>from this situation? </a:t>
            </a:r>
          </a:p>
        </p:txBody>
      </p:sp>
      <p:sp>
        <p:nvSpPr>
          <p:cNvPr id="34" name="Rectangle 33">
            <a:extLst>
              <a:ext uri="{FF2B5EF4-FFF2-40B4-BE49-F238E27FC236}">
                <a16:creationId xmlns:a16="http://schemas.microsoft.com/office/drawing/2014/main" id="{D5AC697A-BABA-9044-AA72-1FB6C43B05A9}"/>
              </a:ext>
            </a:extLst>
          </p:cNvPr>
          <p:cNvSpPr/>
          <p:nvPr/>
        </p:nvSpPr>
        <p:spPr>
          <a:xfrm>
            <a:off x="641770" y="4514899"/>
            <a:ext cx="7860459" cy="954107"/>
          </a:xfrm>
          <a:prstGeom prst="rect">
            <a:avLst/>
          </a:prstGeom>
        </p:spPr>
        <p:txBody>
          <a:bodyPr wrap="square">
            <a:spAutoFit/>
          </a:bodyPr>
          <a:lstStyle/>
          <a:p>
            <a:r>
              <a:rPr lang="en-US" sz="2800" dirty="0">
                <a:solidFill>
                  <a:srgbClr val="001AF4"/>
                </a:solidFill>
              </a:rPr>
              <a:t>This talk: Fairness Definition (Attempt 2): </a:t>
            </a:r>
          </a:p>
          <a:p>
            <a:r>
              <a:rPr lang="en-US" sz="2800" dirty="0"/>
              <a:t>There is no </a:t>
            </a:r>
            <a:r>
              <a:rPr lang="en-US" sz="2800" i="1" dirty="0">
                <a:solidFill>
                  <a:srgbClr val="FF0000"/>
                </a:solidFill>
              </a:rPr>
              <a:t>inadmissible</a:t>
            </a:r>
            <a:r>
              <a:rPr lang="en-US" sz="2800" dirty="0"/>
              <a:t> causal path G to A</a:t>
            </a:r>
          </a:p>
        </p:txBody>
      </p:sp>
      <p:sp>
        <p:nvSpPr>
          <p:cNvPr id="36" name="TextBox 35">
            <a:extLst>
              <a:ext uri="{FF2B5EF4-FFF2-40B4-BE49-F238E27FC236}">
                <a16:creationId xmlns:a16="http://schemas.microsoft.com/office/drawing/2014/main" id="{C05F5493-1323-4546-8117-2CBE271A583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7" name="Oval 36">
            <a:extLst>
              <a:ext uri="{FF2B5EF4-FFF2-40B4-BE49-F238E27FC236}">
                <a16:creationId xmlns:a16="http://schemas.microsoft.com/office/drawing/2014/main" id="{EAD3DE54-475D-2F48-98DA-396F26D56059}"/>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6BE65BA0-0946-984C-A074-8AB68E7632B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Oval 38">
            <a:extLst>
              <a:ext uri="{FF2B5EF4-FFF2-40B4-BE49-F238E27FC236}">
                <a16:creationId xmlns:a16="http://schemas.microsoft.com/office/drawing/2014/main" id="{99D0BF6F-9E6C-2140-ABAF-8D321A1CBF3E}"/>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40" name="Oval 39">
            <a:extLst>
              <a:ext uri="{FF2B5EF4-FFF2-40B4-BE49-F238E27FC236}">
                <a16:creationId xmlns:a16="http://schemas.microsoft.com/office/drawing/2014/main" id="{7ADE9823-7EE1-7C4C-9225-59495008FBEE}"/>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41" name="TextBox 40">
            <a:extLst>
              <a:ext uri="{FF2B5EF4-FFF2-40B4-BE49-F238E27FC236}">
                <a16:creationId xmlns:a16="http://schemas.microsoft.com/office/drawing/2014/main" id="{C33EFAB6-20EB-6944-86EB-46E9E6634A9B}"/>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2" name="Straight Arrow Connector 41">
            <a:extLst>
              <a:ext uri="{FF2B5EF4-FFF2-40B4-BE49-F238E27FC236}">
                <a16:creationId xmlns:a16="http://schemas.microsoft.com/office/drawing/2014/main" id="{1BB28BBC-E57C-B44C-A2DA-B4632E09A198}"/>
              </a:ext>
            </a:extLst>
          </p:cNvPr>
          <p:cNvCxnSpPr>
            <a:cxnSpLocks/>
            <a:stCxn id="40" idx="0"/>
            <a:endCxn id="39"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AADB0A-342D-E742-A61A-4AEEFD731EB0}"/>
              </a:ext>
            </a:extLst>
          </p:cNvPr>
          <p:cNvCxnSpPr>
            <a:cxnSpLocks/>
            <a:stCxn id="39" idx="5"/>
            <a:endCxn id="37"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7FD9DB-814B-294B-B8C2-E3FE674BD72F}"/>
              </a:ext>
            </a:extLst>
          </p:cNvPr>
          <p:cNvCxnSpPr>
            <a:cxnSpLocks/>
            <a:stCxn id="38" idx="6"/>
            <a:endCxn id="37"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F56DD43-8A09-AD40-9F15-73A4ADB8CE86}"/>
              </a:ext>
            </a:extLst>
          </p:cNvPr>
          <p:cNvCxnSpPr>
            <a:cxnSpLocks/>
            <a:stCxn id="40" idx="6"/>
            <a:endCxn id="38"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7770B6C-6DC1-ED44-B379-CAB4B2DA311D}"/>
              </a:ext>
            </a:extLst>
          </p:cNvPr>
          <p:cNvCxnSpPr>
            <a:cxnSpLocks/>
            <a:stCxn id="39" idx="4"/>
            <a:endCxn id="38"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20350CC-4BDB-784E-9703-633CDE583D03}"/>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8" name="TextBox 47">
            <a:extLst>
              <a:ext uri="{FF2B5EF4-FFF2-40B4-BE49-F238E27FC236}">
                <a16:creationId xmlns:a16="http://schemas.microsoft.com/office/drawing/2014/main" id="{92010D2D-4551-B44A-BDF3-881E2F5BE5F2}"/>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9" name="Straight Arrow Connector 48">
            <a:extLst>
              <a:ext uri="{FF2B5EF4-FFF2-40B4-BE49-F238E27FC236}">
                <a16:creationId xmlns:a16="http://schemas.microsoft.com/office/drawing/2014/main" id="{F389EDED-A130-7E4E-9460-5EF2A237D0D6}"/>
              </a:ext>
            </a:extLst>
          </p:cNvPr>
          <p:cNvCxnSpPr>
            <a:cxnSpLocks/>
            <a:stCxn id="47" idx="3"/>
            <a:endCxn id="38"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54403C-B1BC-134E-8CFC-49283D00425B}"/>
              </a:ext>
            </a:extLst>
          </p:cNvPr>
          <p:cNvCxnSpPr>
            <a:cxnSpLocks/>
            <a:stCxn id="47" idx="4"/>
            <a:endCxn id="37"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0E89592E-879F-8447-9508-B116F7EA8A34}"/>
              </a:ext>
            </a:extLst>
          </p:cNvPr>
          <p:cNvCxnSpPr>
            <a:stCxn id="40" idx="4"/>
            <a:endCxn id="37"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B204E02-4E5E-CE46-A8CB-138F70DCB255}"/>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3" name="Rectangle 52">
            <a:extLst>
              <a:ext uri="{FF2B5EF4-FFF2-40B4-BE49-F238E27FC236}">
                <a16:creationId xmlns:a16="http://schemas.microsoft.com/office/drawing/2014/main" id="{4BD21220-DBAA-EC42-8ED2-5B6ACB2743E8}"/>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4" name="Rectangle 53">
            <a:extLst>
              <a:ext uri="{FF2B5EF4-FFF2-40B4-BE49-F238E27FC236}">
                <a16:creationId xmlns:a16="http://schemas.microsoft.com/office/drawing/2014/main" id="{3B2299AB-E32E-854B-AF9C-E75F47724F1B}"/>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5" name="Rectangle 54">
            <a:extLst>
              <a:ext uri="{FF2B5EF4-FFF2-40B4-BE49-F238E27FC236}">
                <a16:creationId xmlns:a16="http://schemas.microsoft.com/office/drawing/2014/main" id="{B7686042-B86D-CD47-BB30-3B42B60BE9B7}"/>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6" name="TextBox 55">
            <a:extLst>
              <a:ext uri="{FF2B5EF4-FFF2-40B4-BE49-F238E27FC236}">
                <a16:creationId xmlns:a16="http://schemas.microsoft.com/office/drawing/2014/main" id="{82CBCB18-D413-A542-8C72-87291DBEA421}"/>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7" name="TextBox 56">
            <a:extLst>
              <a:ext uri="{FF2B5EF4-FFF2-40B4-BE49-F238E27FC236}">
                <a16:creationId xmlns:a16="http://schemas.microsoft.com/office/drawing/2014/main" id="{92D6E751-9AE7-8C4A-9C97-41D9E63667B5}"/>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8" name="Rectangle 57">
            <a:extLst>
              <a:ext uri="{FF2B5EF4-FFF2-40B4-BE49-F238E27FC236}">
                <a16:creationId xmlns:a16="http://schemas.microsoft.com/office/drawing/2014/main" id="{CA67DF2E-C05D-9B42-884E-3C8DAFBDEC38}"/>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9" name="Rectangle 58">
            <a:extLst>
              <a:ext uri="{FF2B5EF4-FFF2-40B4-BE49-F238E27FC236}">
                <a16:creationId xmlns:a16="http://schemas.microsoft.com/office/drawing/2014/main" id="{95075D07-D95A-514D-86E5-C54988DA01A5}"/>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60" name="Rectangle 59">
            <a:extLst>
              <a:ext uri="{FF2B5EF4-FFF2-40B4-BE49-F238E27FC236}">
                <a16:creationId xmlns:a16="http://schemas.microsoft.com/office/drawing/2014/main" id="{1B48ADCC-74D0-4B4B-B5F1-954ECAF8EBD7}"/>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063591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miling for the camera&#13;&#10;&#13;&#10;Description automatically generated">
            <a:extLst>
              <a:ext uri="{FF2B5EF4-FFF2-40B4-BE49-F238E27FC236}">
                <a16:creationId xmlns:a16="http://schemas.microsoft.com/office/drawing/2014/main" id="{BD76BE60-FE40-5C4D-971D-7F3CA486F402}"/>
              </a:ext>
            </a:extLst>
          </p:cNvPr>
          <p:cNvPicPr>
            <a:picLocks noChangeAspect="1"/>
          </p:cNvPicPr>
          <p:nvPr/>
        </p:nvPicPr>
        <p:blipFill>
          <a:blip r:embed="rId2"/>
          <a:stretch>
            <a:fillRect/>
          </a:stretch>
        </p:blipFill>
        <p:spPr>
          <a:xfrm>
            <a:off x="963487" y="1445157"/>
            <a:ext cx="7217026" cy="3967686"/>
          </a:xfrm>
          <a:prstGeom prst="rect">
            <a:avLst/>
          </a:prstGeom>
        </p:spPr>
      </p:pic>
    </p:spTree>
    <p:extLst>
      <p:ext uri="{BB962C8B-B14F-4D97-AF65-F5344CB8AC3E}">
        <p14:creationId xmlns:p14="http://schemas.microsoft.com/office/powerpoint/2010/main" val="1631981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60</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BD66E757-0249-5642-9CC3-AB468D2ADFCA}"/>
              </a:ext>
            </a:extLst>
          </p:cNvPr>
          <p:cNvSpPr/>
          <p:nvPr/>
        </p:nvSpPr>
        <p:spPr>
          <a:xfrm>
            <a:off x="218460" y="5759711"/>
            <a:ext cx="7062767" cy="954107"/>
          </a:xfrm>
          <a:prstGeom prst="rect">
            <a:avLst/>
          </a:prstGeom>
        </p:spPr>
        <p:txBody>
          <a:bodyPr wrap="none">
            <a:spAutoFit/>
          </a:bodyPr>
          <a:lstStyle/>
          <a:p>
            <a:r>
              <a:rPr lang="en-US" sz="2800" dirty="0">
                <a:solidFill>
                  <a:srgbClr val="FF0000"/>
                </a:solidFill>
              </a:rPr>
              <a:t>Attempt 1: </a:t>
            </a:r>
            <a:r>
              <a:rPr lang="en-US" sz="2800" dirty="0"/>
              <a:t>Drop G and H from data and model!</a:t>
            </a:r>
          </a:p>
          <a:p>
            <a:r>
              <a:rPr lang="en-US" sz="2800" dirty="0"/>
              <a:t>Train ML using only Q and D.   PROBLEM….</a:t>
            </a:r>
          </a:p>
        </p:txBody>
      </p:sp>
      <p:sp>
        <p:nvSpPr>
          <p:cNvPr id="30" name="Rectangle 29">
            <a:extLst>
              <a:ext uri="{FF2B5EF4-FFF2-40B4-BE49-F238E27FC236}">
                <a16:creationId xmlns:a16="http://schemas.microsoft.com/office/drawing/2014/main" id="{94D75F1D-A028-F642-A40E-0ED8A8A9DAF6}"/>
              </a:ext>
            </a:extLst>
          </p:cNvPr>
          <p:cNvSpPr/>
          <p:nvPr/>
        </p:nvSpPr>
        <p:spPr>
          <a:xfrm>
            <a:off x="641770" y="4514899"/>
            <a:ext cx="7860459" cy="954107"/>
          </a:xfrm>
          <a:prstGeom prst="rect">
            <a:avLst/>
          </a:prstGeom>
        </p:spPr>
        <p:txBody>
          <a:bodyPr wrap="square">
            <a:spAutoFit/>
          </a:bodyPr>
          <a:lstStyle/>
          <a:p>
            <a:r>
              <a:rPr lang="en-US" sz="2800" dirty="0">
                <a:solidFill>
                  <a:srgbClr val="001AF4"/>
                </a:solidFill>
              </a:rPr>
              <a:t>This talk: Fairness Definition (Attempt 2): </a:t>
            </a:r>
          </a:p>
          <a:p>
            <a:r>
              <a:rPr lang="en-US" sz="2800" dirty="0"/>
              <a:t>There is no inadmissible causal paths G to A</a:t>
            </a:r>
          </a:p>
        </p:txBody>
      </p:sp>
      <p:sp>
        <p:nvSpPr>
          <p:cNvPr id="32" name="TextBox 31">
            <a:extLst>
              <a:ext uri="{FF2B5EF4-FFF2-40B4-BE49-F238E27FC236}">
                <a16:creationId xmlns:a16="http://schemas.microsoft.com/office/drawing/2014/main" id="{85CDDEC0-DBCD-5C43-A366-5AC326518DD9}"/>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5" name="Oval 34">
            <a:extLst>
              <a:ext uri="{FF2B5EF4-FFF2-40B4-BE49-F238E27FC236}">
                <a16:creationId xmlns:a16="http://schemas.microsoft.com/office/drawing/2014/main" id="{1E6C05AE-F4F4-F44A-B7EA-F84A3ED835EF}"/>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Oval 35">
            <a:extLst>
              <a:ext uri="{FF2B5EF4-FFF2-40B4-BE49-F238E27FC236}">
                <a16:creationId xmlns:a16="http://schemas.microsoft.com/office/drawing/2014/main" id="{D8939428-BA3C-BA41-BEC9-46F8A239BBDE}"/>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51B91285-D903-EC4F-8A95-B0DC207B7431}"/>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C7EBC179-57E9-F543-BF65-4191D42614B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TextBox 38">
            <a:extLst>
              <a:ext uri="{FF2B5EF4-FFF2-40B4-BE49-F238E27FC236}">
                <a16:creationId xmlns:a16="http://schemas.microsoft.com/office/drawing/2014/main" id="{A9C19206-8C3B-F54B-B4FB-4A83E00E9D77}"/>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0" name="Straight Arrow Connector 39">
            <a:extLst>
              <a:ext uri="{FF2B5EF4-FFF2-40B4-BE49-F238E27FC236}">
                <a16:creationId xmlns:a16="http://schemas.microsoft.com/office/drawing/2014/main" id="{D3030844-1942-014B-B691-CFDAEBD78DC3}"/>
              </a:ext>
            </a:extLst>
          </p:cNvPr>
          <p:cNvCxnSpPr>
            <a:cxnSpLocks/>
            <a:stCxn id="38" idx="0"/>
            <a:endCxn id="37"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8490913-E192-D74C-AC08-64C208AC9716}"/>
              </a:ext>
            </a:extLst>
          </p:cNvPr>
          <p:cNvCxnSpPr>
            <a:cxnSpLocks/>
            <a:stCxn id="37" idx="5"/>
            <a:endCxn id="35"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A608E8B-DE90-0648-8664-15058D0BD37F}"/>
              </a:ext>
            </a:extLst>
          </p:cNvPr>
          <p:cNvCxnSpPr>
            <a:cxnSpLocks/>
            <a:stCxn id="36" idx="6"/>
            <a:endCxn id="35"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879B6EA-903D-1F4E-A555-068A3537CFA4}"/>
              </a:ext>
            </a:extLst>
          </p:cNvPr>
          <p:cNvCxnSpPr>
            <a:cxnSpLocks/>
            <a:stCxn id="38" idx="6"/>
            <a:endCxn id="36"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F634DA1-A5A0-214E-8351-6041E3A84B89}"/>
              </a:ext>
            </a:extLst>
          </p:cNvPr>
          <p:cNvCxnSpPr>
            <a:cxnSpLocks/>
            <a:stCxn id="37" idx="4"/>
            <a:endCxn id="36"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FF86DD7-4470-0C49-A62C-72366A303518}"/>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6" name="TextBox 45">
            <a:extLst>
              <a:ext uri="{FF2B5EF4-FFF2-40B4-BE49-F238E27FC236}">
                <a16:creationId xmlns:a16="http://schemas.microsoft.com/office/drawing/2014/main" id="{2BA9DECC-EF4F-2143-96A2-A1A4BDB2FB1A}"/>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7" name="Straight Arrow Connector 46">
            <a:extLst>
              <a:ext uri="{FF2B5EF4-FFF2-40B4-BE49-F238E27FC236}">
                <a16:creationId xmlns:a16="http://schemas.microsoft.com/office/drawing/2014/main" id="{7B990C8B-F1E8-EE4C-A73F-166CE5CA23AA}"/>
              </a:ext>
            </a:extLst>
          </p:cNvPr>
          <p:cNvCxnSpPr>
            <a:cxnSpLocks/>
            <a:stCxn id="45" idx="3"/>
            <a:endCxn id="36"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C2FD65D-B1EE-6148-9F2D-8E0C5A4E34DE}"/>
              </a:ext>
            </a:extLst>
          </p:cNvPr>
          <p:cNvCxnSpPr>
            <a:cxnSpLocks/>
            <a:stCxn id="45" idx="4"/>
            <a:endCxn id="35"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0C3BBDF9-1BA8-984D-8695-A2C7C6B9433E}"/>
              </a:ext>
            </a:extLst>
          </p:cNvPr>
          <p:cNvCxnSpPr>
            <a:stCxn id="38" idx="4"/>
            <a:endCxn id="35"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BBEF26B-1CEC-894A-9576-806D16D4BD80}"/>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1" name="Rectangle 50">
            <a:extLst>
              <a:ext uri="{FF2B5EF4-FFF2-40B4-BE49-F238E27FC236}">
                <a16:creationId xmlns:a16="http://schemas.microsoft.com/office/drawing/2014/main" id="{8B4D2F6E-08A3-144F-9F44-0D422821E5F2}"/>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2" name="Rectangle 51">
            <a:extLst>
              <a:ext uri="{FF2B5EF4-FFF2-40B4-BE49-F238E27FC236}">
                <a16:creationId xmlns:a16="http://schemas.microsoft.com/office/drawing/2014/main" id="{8D018ECB-4CD1-024E-AFF7-A8DBDA288A6F}"/>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3" name="Rectangle 52">
            <a:extLst>
              <a:ext uri="{FF2B5EF4-FFF2-40B4-BE49-F238E27FC236}">
                <a16:creationId xmlns:a16="http://schemas.microsoft.com/office/drawing/2014/main" id="{54F1A635-831B-0548-B7A4-A5E00A68188B}"/>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4" name="TextBox 53">
            <a:extLst>
              <a:ext uri="{FF2B5EF4-FFF2-40B4-BE49-F238E27FC236}">
                <a16:creationId xmlns:a16="http://schemas.microsoft.com/office/drawing/2014/main" id="{F4D63807-9C6F-7B43-BA9B-736597008EB4}"/>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5" name="TextBox 54">
            <a:extLst>
              <a:ext uri="{FF2B5EF4-FFF2-40B4-BE49-F238E27FC236}">
                <a16:creationId xmlns:a16="http://schemas.microsoft.com/office/drawing/2014/main" id="{803F02FE-7EF4-0F4F-AFBD-77881FD9B5F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6" name="Rectangle 55">
            <a:extLst>
              <a:ext uri="{FF2B5EF4-FFF2-40B4-BE49-F238E27FC236}">
                <a16:creationId xmlns:a16="http://schemas.microsoft.com/office/drawing/2014/main" id="{25270196-F552-2342-BEEA-C3F31AB3DAE1}"/>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7" name="Rectangle 56">
            <a:extLst>
              <a:ext uri="{FF2B5EF4-FFF2-40B4-BE49-F238E27FC236}">
                <a16:creationId xmlns:a16="http://schemas.microsoft.com/office/drawing/2014/main" id="{1B7047E6-5257-8949-B51C-E756C2FFFF9E}"/>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8" name="Rectangle 57">
            <a:extLst>
              <a:ext uri="{FF2B5EF4-FFF2-40B4-BE49-F238E27FC236}">
                <a16:creationId xmlns:a16="http://schemas.microsoft.com/office/drawing/2014/main" id="{77A6AE2B-63B1-464F-B4A0-0B3D019AC770}"/>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800036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61</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BD66E757-0249-5642-9CC3-AB468D2ADFCA}"/>
              </a:ext>
            </a:extLst>
          </p:cNvPr>
          <p:cNvSpPr/>
          <p:nvPr/>
        </p:nvSpPr>
        <p:spPr>
          <a:xfrm>
            <a:off x="672766" y="4480338"/>
            <a:ext cx="8838415" cy="523220"/>
          </a:xfrm>
          <a:prstGeom prst="rect">
            <a:avLst/>
          </a:prstGeom>
        </p:spPr>
        <p:txBody>
          <a:bodyPr wrap="square">
            <a:spAutoFit/>
          </a:bodyPr>
          <a:lstStyle/>
          <a:p>
            <a:r>
              <a:rPr lang="en-US" sz="2800" dirty="0">
                <a:solidFill>
                  <a:srgbClr val="FF0000"/>
                </a:solidFill>
              </a:rPr>
              <a:t>Attempt 1: </a:t>
            </a:r>
            <a:r>
              <a:rPr lang="en-US" sz="2800" dirty="0"/>
              <a:t>Drop G and H from data and model</a:t>
            </a:r>
          </a:p>
        </p:txBody>
      </p:sp>
      <p:sp>
        <p:nvSpPr>
          <p:cNvPr id="32" name="Rectangle 31">
            <a:extLst>
              <a:ext uri="{FF2B5EF4-FFF2-40B4-BE49-F238E27FC236}">
                <a16:creationId xmlns:a16="http://schemas.microsoft.com/office/drawing/2014/main" id="{722BDA1D-54F7-2E4D-A600-B816DCD6F137}"/>
              </a:ext>
            </a:extLst>
          </p:cNvPr>
          <p:cNvSpPr/>
          <p:nvPr/>
        </p:nvSpPr>
        <p:spPr>
          <a:xfrm>
            <a:off x="640453" y="5192346"/>
            <a:ext cx="7772399" cy="1569660"/>
          </a:xfrm>
          <a:prstGeom prst="rect">
            <a:avLst/>
          </a:prstGeom>
        </p:spPr>
        <p:txBody>
          <a:bodyPr wrap="square">
            <a:spAutoFit/>
          </a:bodyPr>
          <a:lstStyle/>
          <a:p>
            <a:pPr marL="457200" indent="-457200">
              <a:buFont typeface="Arial" panose="020B0604020202020204" pitchFamily="34" charset="0"/>
              <a:buChar char="•"/>
            </a:pPr>
            <a:r>
              <a:rPr lang="en-US" sz="2400" dirty="0"/>
              <a:t>Can not be used in data release situations, where all variables must be included</a:t>
            </a:r>
          </a:p>
          <a:p>
            <a:pPr marL="457200" indent="-457200">
              <a:buFont typeface="Arial" panose="020B0604020202020204" pitchFamily="34" charset="0"/>
              <a:buChar char="•"/>
            </a:pPr>
            <a:r>
              <a:rPr lang="en-US" sz="2400" dirty="0"/>
              <a:t>H is still predictive, it just needs to be fair (we want to tradeoff utility/fairness)</a:t>
            </a:r>
          </a:p>
        </p:txBody>
      </p:sp>
      <p:sp>
        <p:nvSpPr>
          <p:cNvPr id="35" name="TextBox 34">
            <a:extLst>
              <a:ext uri="{FF2B5EF4-FFF2-40B4-BE49-F238E27FC236}">
                <a16:creationId xmlns:a16="http://schemas.microsoft.com/office/drawing/2014/main" id="{20106A46-A047-D449-9C60-41B7C3D9D64C}"/>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6" name="Oval 35">
            <a:extLst>
              <a:ext uri="{FF2B5EF4-FFF2-40B4-BE49-F238E27FC236}">
                <a16:creationId xmlns:a16="http://schemas.microsoft.com/office/drawing/2014/main" id="{5F8EF9AF-A425-4A41-A2E1-2C77507971F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9D70DDAA-8BA0-F140-9846-C1FCCED68EC6}"/>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F09ABA40-5165-034C-A402-C3B0E7A6E61B}"/>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Oval 38">
            <a:extLst>
              <a:ext uri="{FF2B5EF4-FFF2-40B4-BE49-F238E27FC236}">
                <a16:creationId xmlns:a16="http://schemas.microsoft.com/office/drawing/2014/main" id="{30D20199-01AC-6C44-B97C-3709079717A4}"/>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40" name="TextBox 39">
            <a:extLst>
              <a:ext uri="{FF2B5EF4-FFF2-40B4-BE49-F238E27FC236}">
                <a16:creationId xmlns:a16="http://schemas.microsoft.com/office/drawing/2014/main" id="{7ED15B0E-8E53-7E43-8E83-62C925C87F5B}"/>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1" name="Straight Arrow Connector 40">
            <a:extLst>
              <a:ext uri="{FF2B5EF4-FFF2-40B4-BE49-F238E27FC236}">
                <a16:creationId xmlns:a16="http://schemas.microsoft.com/office/drawing/2014/main" id="{44A932E7-7361-7F4F-B207-1D8BA4307B9E}"/>
              </a:ext>
            </a:extLst>
          </p:cNvPr>
          <p:cNvCxnSpPr>
            <a:cxnSpLocks/>
            <a:stCxn id="39" idx="0"/>
            <a:endCxn id="38"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F47356-FBFA-9F4B-A1B5-23E8D132FAE5}"/>
              </a:ext>
            </a:extLst>
          </p:cNvPr>
          <p:cNvCxnSpPr>
            <a:cxnSpLocks/>
            <a:stCxn id="38" idx="5"/>
            <a:endCxn id="36"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419D729-C74A-024C-8DFA-ACA4BD604142}"/>
              </a:ext>
            </a:extLst>
          </p:cNvPr>
          <p:cNvCxnSpPr>
            <a:cxnSpLocks/>
            <a:stCxn id="37" idx="6"/>
            <a:endCxn id="36"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7EE5133-8BE7-AE43-B045-76E690509D62}"/>
              </a:ext>
            </a:extLst>
          </p:cNvPr>
          <p:cNvCxnSpPr>
            <a:cxnSpLocks/>
            <a:stCxn id="39" idx="6"/>
            <a:endCxn id="37"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D010B96-AA16-BC4C-943F-21E8FEF2F83F}"/>
              </a:ext>
            </a:extLst>
          </p:cNvPr>
          <p:cNvCxnSpPr>
            <a:cxnSpLocks/>
            <a:stCxn id="38" idx="4"/>
            <a:endCxn id="37"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11EF399E-E125-D745-ACFA-11BBC183CAD4}"/>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7" name="TextBox 46">
            <a:extLst>
              <a:ext uri="{FF2B5EF4-FFF2-40B4-BE49-F238E27FC236}">
                <a16:creationId xmlns:a16="http://schemas.microsoft.com/office/drawing/2014/main" id="{AC749D39-3807-6946-8140-9A51CA5A2E98}"/>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8" name="Straight Arrow Connector 47">
            <a:extLst>
              <a:ext uri="{FF2B5EF4-FFF2-40B4-BE49-F238E27FC236}">
                <a16:creationId xmlns:a16="http://schemas.microsoft.com/office/drawing/2014/main" id="{FB93334A-7E17-4B4D-8CFC-D64529DB4367}"/>
              </a:ext>
            </a:extLst>
          </p:cNvPr>
          <p:cNvCxnSpPr>
            <a:cxnSpLocks/>
            <a:stCxn id="46" idx="3"/>
            <a:endCxn id="37"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3C055C5-C15C-5F4F-B54F-3CA6D429DCB8}"/>
              </a:ext>
            </a:extLst>
          </p:cNvPr>
          <p:cNvCxnSpPr>
            <a:cxnSpLocks/>
            <a:stCxn id="46" idx="4"/>
            <a:endCxn id="36"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3BF71FD7-F639-214D-B202-3D6C5E6DB950}"/>
              </a:ext>
            </a:extLst>
          </p:cNvPr>
          <p:cNvCxnSpPr>
            <a:stCxn id="39" idx="4"/>
            <a:endCxn id="36"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03B2358-612D-054D-A084-C6A94A28C91C}"/>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2" name="Rectangle 51">
            <a:extLst>
              <a:ext uri="{FF2B5EF4-FFF2-40B4-BE49-F238E27FC236}">
                <a16:creationId xmlns:a16="http://schemas.microsoft.com/office/drawing/2014/main" id="{04BD3CBC-83B9-FB4C-859B-6ADDDC448DB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3" name="Rectangle 52">
            <a:extLst>
              <a:ext uri="{FF2B5EF4-FFF2-40B4-BE49-F238E27FC236}">
                <a16:creationId xmlns:a16="http://schemas.microsoft.com/office/drawing/2014/main" id="{B23BA351-EB62-FA4E-B13A-55BFFBA9A750}"/>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4" name="Rectangle 53">
            <a:extLst>
              <a:ext uri="{FF2B5EF4-FFF2-40B4-BE49-F238E27FC236}">
                <a16:creationId xmlns:a16="http://schemas.microsoft.com/office/drawing/2014/main" id="{7FA5FD84-92AB-6B46-BA1E-96FE7DA82F6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5" name="TextBox 54">
            <a:extLst>
              <a:ext uri="{FF2B5EF4-FFF2-40B4-BE49-F238E27FC236}">
                <a16:creationId xmlns:a16="http://schemas.microsoft.com/office/drawing/2014/main" id="{4D493111-290C-F748-9F12-7673087BF54E}"/>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6" name="TextBox 55">
            <a:extLst>
              <a:ext uri="{FF2B5EF4-FFF2-40B4-BE49-F238E27FC236}">
                <a16:creationId xmlns:a16="http://schemas.microsoft.com/office/drawing/2014/main" id="{B956D71E-4072-D643-8AEC-7D326F52FB5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7" name="Rectangle 56">
            <a:extLst>
              <a:ext uri="{FF2B5EF4-FFF2-40B4-BE49-F238E27FC236}">
                <a16:creationId xmlns:a16="http://schemas.microsoft.com/office/drawing/2014/main" id="{507E89E0-E973-DB4A-8D57-E4D3CC800B18}"/>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8" name="Rectangle 57">
            <a:extLst>
              <a:ext uri="{FF2B5EF4-FFF2-40B4-BE49-F238E27FC236}">
                <a16:creationId xmlns:a16="http://schemas.microsoft.com/office/drawing/2014/main" id="{F2EF810D-3C56-B544-BAA5-3AB3252CEAE9}"/>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9" name="Rectangle 58">
            <a:extLst>
              <a:ext uri="{FF2B5EF4-FFF2-40B4-BE49-F238E27FC236}">
                <a16:creationId xmlns:a16="http://schemas.microsoft.com/office/drawing/2014/main" id="{682BB4E9-3B12-F743-B7D5-D6655E87C716}"/>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86964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C685E-F6EA-B142-8655-A95085DAD73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4DDB833-C467-3048-86FF-85174D59FA3A}"/>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596203CF-FF3A-1348-996D-0577C1B295F6}"/>
              </a:ext>
            </a:extLst>
          </p:cNvPr>
          <p:cNvSpPr>
            <a:spLocks noGrp="1"/>
          </p:cNvSpPr>
          <p:nvPr>
            <p:ph type="dt" sz="half" idx="10"/>
          </p:nvPr>
        </p:nvSpPr>
        <p:spPr/>
        <p:txBody>
          <a:bodyPr/>
          <a:lstStyle/>
          <a:p>
            <a:fld id="{46284D85-FEAC-6D4D-ADD9-3BD8F167427A}" type="datetime1">
              <a:rPr lang="en-US" smtClean="0"/>
              <a:t>7/14/19</a:t>
            </a:fld>
            <a:endParaRPr lang="en-US"/>
          </a:p>
        </p:txBody>
      </p:sp>
      <p:sp>
        <p:nvSpPr>
          <p:cNvPr id="5" name="Footer Placeholder 4">
            <a:extLst>
              <a:ext uri="{FF2B5EF4-FFF2-40B4-BE49-F238E27FC236}">
                <a16:creationId xmlns:a16="http://schemas.microsoft.com/office/drawing/2014/main" id="{404D5F5E-3314-FF47-B7AE-A0D32CB6B9DD}"/>
              </a:ext>
            </a:extLst>
          </p:cNvPr>
          <p:cNvSpPr>
            <a:spLocks noGrp="1"/>
          </p:cNvSpPr>
          <p:nvPr>
            <p:ph type="ftr" sz="quarter" idx="11"/>
          </p:nvPr>
        </p:nvSpPr>
        <p:spPr/>
        <p:txBody>
          <a:bodyPr/>
          <a:lstStyle/>
          <a:p>
            <a:pPr>
              <a:defRPr/>
            </a:pPr>
            <a:r>
              <a:rPr lang="en-US"/>
              <a:t>Bill Howe, UW</a:t>
            </a:r>
          </a:p>
        </p:txBody>
      </p:sp>
      <p:sp>
        <p:nvSpPr>
          <p:cNvPr id="6" name="Slide Number Placeholder 5">
            <a:extLst>
              <a:ext uri="{FF2B5EF4-FFF2-40B4-BE49-F238E27FC236}">
                <a16:creationId xmlns:a16="http://schemas.microsoft.com/office/drawing/2014/main" id="{02590615-B976-0B43-B4A5-EE181A039853}"/>
              </a:ext>
            </a:extLst>
          </p:cNvPr>
          <p:cNvSpPr>
            <a:spLocks noGrp="1"/>
          </p:cNvSpPr>
          <p:nvPr>
            <p:ph type="sldNum" sz="quarter" idx="12"/>
          </p:nvPr>
        </p:nvSpPr>
        <p:spPr/>
        <p:txBody>
          <a:bodyPr/>
          <a:lstStyle/>
          <a:p>
            <a:fld id="{692883AC-E72C-294B-86D2-A63D5043FD85}" type="slidenum">
              <a:rPr lang="en-US" smtClean="0"/>
              <a:pPr/>
              <a:t>62</a:t>
            </a:fld>
            <a:endParaRPr lang="en-US"/>
          </a:p>
        </p:txBody>
      </p:sp>
      <p:pic>
        <p:nvPicPr>
          <p:cNvPr id="8" name="slide.url=https://www.polleverywhere.com/multiple_choice_polls/hwcZLez8IDb8BAGbTwI3z">
            <a:extLst>
              <a:ext uri="{FF2B5EF4-FFF2-40B4-BE49-F238E27FC236}">
                <a16:creationId xmlns:a16="http://schemas.microsoft.com/office/drawing/2014/main" id="{4A923425-BA94-7A4A-BFBE-737A8E89432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864924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63</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5" name="Rectangle 34">
            <a:extLst>
              <a:ext uri="{FF2B5EF4-FFF2-40B4-BE49-F238E27FC236}">
                <a16:creationId xmlns:a16="http://schemas.microsoft.com/office/drawing/2014/main" id="{00EAFC62-74C1-AE4C-B36F-92F387A7392A}"/>
              </a:ext>
            </a:extLst>
          </p:cNvPr>
          <p:cNvSpPr/>
          <p:nvPr/>
        </p:nvSpPr>
        <p:spPr>
          <a:xfrm>
            <a:off x="277854" y="5593233"/>
            <a:ext cx="9082936" cy="523220"/>
          </a:xfrm>
          <a:prstGeom prst="rect">
            <a:avLst/>
          </a:prstGeom>
        </p:spPr>
        <p:txBody>
          <a:bodyPr wrap="none">
            <a:spAutoFit/>
          </a:bodyPr>
          <a:lstStyle/>
          <a:p>
            <a:r>
              <a:rPr lang="en-US" sz="2800" dirty="0"/>
              <a:t>Our solution: repair </a:t>
            </a:r>
            <a:r>
              <a:rPr lang="en-US" sz="2800" b="1" dirty="0"/>
              <a:t>D</a:t>
            </a:r>
            <a:r>
              <a:rPr lang="en-US" sz="2800" dirty="0"/>
              <a:t> to a data </a:t>
            </a:r>
            <a:r>
              <a:rPr lang="en-US" sz="2800" b="1" dirty="0"/>
              <a:t>D’</a:t>
            </a:r>
            <a:r>
              <a:rPr lang="en-US" sz="2800" dirty="0"/>
              <a:t> that we </a:t>
            </a:r>
            <a:r>
              <a:rPr lang="en-US" sz="2800" i="1" dirty="0">
                <a:solidFill>
                  <a:srgbClr val="001AF4"/>
                </a:solidFill>
              </a:rPr>
              <a:t>wish</a:t>
            </a:r>
            <a:r>
              <a:rPr lang="en-US" sz="2800" dirty="0"/>
              <a:t> we had!</a:t>
            </a:r>
            <a:r>
              <a:rPr lang="en-US" sz="2400" dirty="0"/>
              <a:t> </a:t>
            </a:r>
          </a:p>
        </p:txBody>
      </p:sp>
      <p:sp>
        <p:nvSpPr>
          <p:cNvPr id="30" name="Rectangle 29">
            <a:extLst>
              <a:ext uri="{FF2B5EF4-FFF2-40B4-BE49-F238E27FC236}">
                <a16:creationId xmlns:a16="http://schemas.microsoft.com/office/drawing/2014/main" id="{2D0BB5C6-B8CE-2F41-9E9E-8982E8B3E8A9}"/>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1" name="TextBox 30">
            <a:extLst>
              <a:ext uri="{FF2B5EF4-FFF2-40B4-BE49-F238E27FC236}">
                <a16:creationId xmlns:a16="http://schemas.microsoft.com/office/drawing/2014/main" id="{E328521A-4663-3B41-9046-E4471C893009}"/>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2" name="Oval 31">
            <a:extLst>
              <a:ext uri="{FF2B5EF4-FFF2-40B4-BE49-F238E27FC236}">
                <a16:creationId xmlns:a16="http://schemas.microsoft.com/office/drawing/2014/main" id="{498573B8-E222-8F4A-A980-2C1339F3DF84}"/>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Oval 35">
            <a:extLst>
              <a:ext uri="{FF2B5EF4-FFF2-40B4-BE49-F238E27FC236}">
                <a16:creationId xmlns:a16="http://schemas.microsoft.com/office/drawing/2014/main" id="{39DD6394-F3AD-4D4E-8EF9-EEF7DF833634}"/>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0D0D41AF-0856-A74B-BAEE-FC9D53547DFF}"/>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A77A15DE-E9C4-8E4B-932B-F3669456B59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TextBox 38">
            <a:extLst>
              <a:ext uri="{FF2B5EF4-FFF2-40B4-BE49-F238E27FC236}">
                <a16:creationId xmlns:a16="http://schemas.microsoft.com/office/drawing/2014/main" id="{BF665B7F-EFB8-E945-8B25-0101773E17B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0" name="Straight Arrow Connector 39">
            <a:extLst>
              <a:ext uri="{FF2B5EF4-FFF2-40B4-BE49-F238E27FC236}">
                <a16:creationId xmlns:a16="http://schemas.microsoft.com/office/drawing/2014/main" id="{FF9AB0CA-2EDE-7441-A05A-3EF663C22C93}"/>
              </a:ext>
            </a:extLst>
          </p:cNvPr>
          <p:cNvCxnSpPr>
            <a:cxnSpLocks/>
            <a:stCxn id="38" idx="0"/>
            <a:endCxn id="37"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DFB8B13-1EC1-8140-9F69-08CA9F3CDADE}"/>
              </a:ext>
            </a:extLst>
          </p:cNvPr>
          <p:cNvCxnSpPr>
            <a:cxnSpLocks/>
            <a:stCxn id="37" idx="5"/>
            <a:endCxn id="32"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0D15DC-1BC3-A34F-84F1-37899ADB09A8}"/>
              </a:ext>
            </a:extLst>
          </p:cNvPr>
          <p:cNvCxnSpPr>
            <a:cxnSpLocks/>
            <a:stCxn id="36" idx="6"/>
            <a:endCxn id="32"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BABFD8-0361-304C-A4D6-9102B38BEF46}"/>
              </a:ext>
            </a:extLst>
          </p:cNvPr>
          <p:cNvCxnSpPr>
            <a:cxnSpLocks/>
            <a:stCxn id="38" idx="6"/>
            <a:endCxn id="36"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3DBE94F-43FF-CC4F-9D2F-F4A02F130081}"/>
              </a:ext>
            </a:extLst>
          </p:cNvPr>
          <p:cNvCxnSpPr>
            <a:cxnSpLocks/>
            <a:stCxn id="37" idx="4"/>
            <a:endCxn id="36"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D906A80-3C7F-1E4C-8E0D-FDD526430BA2}"/>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6" name="TextBox 45">
            <a:extLst>
              <a:ext uri="{FF2B5EF4-FFF2-40B4-BE49-F238E27FC236}">
                <a16:creationId xmlns:a16="http://schemas.microsoft.com/office/drawing/2014/main" id="{FD4417AD-14B2-9C41-B5ED-C875B4F1BAE6}"/>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7" name="Straight Arrow Connector 46">
            <a:extLst>
              <a:ext uri="{FF2B5EF4-FFF2-40B4-BE49-F238E27FC236}">
                <a16:creationId xmlns:a16="http://schemas.microsoft.com/office/drawing/2014/main" id="{D2D473CD-BB72-744D-85A1-3895ADC395D7}"/>
              </a:ext>
            </a:extLst>
          </p:cNvPr>
          <p:cNvCxnSpPr>
            <a:cxnSpLocks/>
            <a:stCxn id="45" idx="3"/>
            <a:endCxn id="36"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BC589F-7AB5-B542-BDEF-3F5EF1A8CB21}"/>
              </a:ext>
            </a:extLst>
          </p:cNvPr>
          <p:cNvCxnSpPr>
            <a:cxnSpLocks/>
            <a:stCxn id="45" idx="4"/>
            <a:endCxn id="32"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EFAB079-B2DE-EE44-8D42-0BFCCFD15398}"/>
              </a:ext>
            </a:extLst>
          </p:cNvPr>
          <p:cNvCxnSpPr>
            <a:stCxn id="38" idx="4"/>
            <a:endCxn id="32"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1D8FA2D-540B-7941-B3E3-B2BC42107881}"/>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1" name="Rectangle 50">
            <a:extLst>
              <a:ext uri="{FF2B5EF4-FFF2-40B4-BE49-F238E27FC236}">
                <a16:creationId xmlns:a16="http://schemas.microsoft.com/office/drawing/2014/main" id="{5E27874B-B929-1D4B-B7D5-7BDFABE4223C}"/>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2" name="Rectangle 51">
            <a:extLst>
              <a:ext uri="{FF2B5EF4-FFF2-40B4-BE49-F238E27FC236}">
                <a16:creationId xmlns:a16="http://schemas.microsoft.com/office/drawing/2014/main" id="{997141E9-CAE5-AA4E-8A53-0129365E3660}"/>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3" name="Rectangle 52">
            <a:extLst>
              <a:ext uri="{FF2B5EF4-FFF2-40B4-BE49-F238E27FC236}">
                <a16:creationId xmlns:a16="http://schemas.microsoft.com/office/drawing/2014/main" id="{4BEE6E09-D7F7-A64A-8B14-EDFD23E0E5CB}"/>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4" name="TextBox 53">
            <a:extLst>
              <a:ext uri="{FF2B5EF4-FFF2-40B4-BE49-F238E27FC236}">
                <a16:creationId xmlns:a16="http://schemas.microsoft.com/office/drawing/2014/main" id="{F32CA128-FF2F-D442-AD9D-B86FF72E79B6}"/>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5" name="TextBox 54">
            <a:extLst>
              <a:ext uri="{FF2B5EF4-FFF2-40B4-BE49-F238E27FC236}">
                <a16:creationId xmlns:a16="http://schemas.microsoft.com/office/drawing/2014/main" id="{85EB98B6-EB32-9540-BFF8-DA98C0C9F41D}"/>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6" name="Rectangle 55">
            <a:extLst>
              <a:ext uri="{FF2B5EF4-FFF2-40B4-BE49-F238E27FC236}">
                <a16:creationId xmlns:a16="http://schemas.microsoft.com/office/drawing/2014/main" id="{99E08AD5-53F2-254A-9301-48258BD06595}"/>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7" name="Rectangle 56">
            <a:extLst>
              <a:ext uri="{FF2B5EF4-FFF2-40B4-BE49-F238E27FC236}">
                <a16:creationId xmlns:a16="http://schemas.microsoft.com/office/drawing/2014/main" id="{E44220D5-BE8F-E846-A474-1D3398E8FEA4}"/>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8" name="Rectangle 57">
            <a:extLst>
              <a:ext uri="{FF2B5EF4-FFF2-40B4-BE49-F238E27FC236}">
                <a16:creationId xmlns:a16="http://schemas.microsoft.com/office/drawing/2014/main" id="{941CF70F-4525-BF48-B7F0-38DD57B37C8F}"/>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357589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64</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2600">
                <a:alpha val="5098"/>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428ECFD8-69F9-2444-ABE0-90A11CF0966D}"/>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2" name="Rectangle 31">
            <a:extLst>
              <a:ext uri="{FF2B5EF4-FFF2-40B4-BE49-F238E27FC236}">
                <a16:creationId xmlns:a16="http://schemas.microsoft.com/office/drawing/2014/main" id="{F75894DE-56E1-E247-9427-AD0B7B0EAE6A}"/>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4" name="Rectangle 33">
            <a:extLst>
              <a:ext uri="{FF2B5EF4-FFF2-40B4-BE49-F238E27FC236}">
                <a16:creationId xmlns:a16="http://schemas.microsoft.com/office/drawing/2014/main" id="{300F5586-9252-DB42-AAA3-108D63D00E4F}"/>
              </a:ext>
            </a:extLst>
          </p:cNvPr>
          <p:cNvSpPr/>
          <p:nvPr/>
        </p:nvSpPr>
        <p:spPr>
          <a:xfrm>
            <a:off x="277854" y="5593233"/>
            <a:ext cx="9082936" cy="523220"/>
          </a:xfrm>
          <a:prstGeom prst="rect">
            <a:avLst/>
          </a:prstGeom>
        </p:spPr>
        <p:txBody>
          <a:bodyPr wrap="none">
            <a:spAutoFit/>
          </a:bodyPr>
          <a:lstStyle/>
          <a:p>
            <a:r>
              <a:rPr lang="en-US" sz="2800" dirty="0"/>
              <a:t>Our solution: repair </a:t>
            </a:r>
            <a:r>
              <a:rPr lang="en-US" sz="2800" b="1" dirty="0"/>
              <a:t>D</a:t>
            </a:r>
            <a:r>
              <a:rPr lang="en-US" sz="2800" dirty="0"/>
              <a:t> to a data </a:t>
            </a:r>
            <a:r>
              <a:rPr lang="en-US" sz="2800" b="1" dirty="0"/>
              <a:t>D’</a:t>
            </a:r>
            <a:r>
              <a:rPr lang="en-US" sz="2800" dirty="0"/>
              <a:t> that we </a:t>
            </a:r>
            <a:r>
              <a:rPr lang="en-US" sz="2800" i="1" dirty="0">
                <a:solidFill>
                  <a:srgbClr val="001AF4"/>
                </a:solidFill>
              </a:rPr>
              <a:t>wish</a:t>
            </a:r>
            <a:r>
              <a:rPr lang="en-US" sz="2800" dirty="0"/>
              <a:t> we had!</a:t>
            </a:r>
            <a:r>
              <a:rPr lang="en-US" sz="2400" dirty="0"/>
              <a:t> </a:t>
            </a:r>
          </a:p>
        </p:txBody>
      </p:sp>
      <p:sp>
        <p:nvSpPr>
          <p:cNvPr id="35" name="Rectangle 34">
            <a:extLst>
              <a:ext uri="{FF2B5EF4-FFF2-40B4-BE49-F238E27FC236}">
                <a16:creationId xmlns:a16="http://schemas.microsoft.com/office/drawing/2014/main" id="{475F7BB2-80AC-DB40-B66B-43BE6A7BC173}"/>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6" name="Rectangle 35">
            <a:extLst>
              <a:ext uri="{FF2B5EF4-FFF2-40B4-BE49-F238E27FC236}">
                <a16:creationId xmlns:a16="http://schemas.microsoft.com/office/drawing/2014/main" id="{281BC862-B182-DF4F-BDA1-75B64F23AA99}"/>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6334892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65</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55BAF58E-E988-124C-892D-DF07D93A79D6}"/>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0" name="Rectangle 29">
            <a:extLst>
              <a:ext uri="{FF2B5EF4-FFF2-40B4-BE49-F238E27FC236}">
                <a16:creationId xmlns:a16="http://schemas.microsoft.com/office/drawing/2014/main" id="{EDEC407D-EA7D-0940-8115-B0E31B8C7FA8}"/>
              </a:ext>
            </a:extLst>
          </p:cNvPr>
          <p:cNvSpPr/>
          <p:nvPr/>
        </p:nvSpPr>
        <p:spPr>
          <a:xfrm>
            <a:off x="6259875" y="2029069"/>
            <a:ext cx="2720249" cy="707886"/>
          </a:xfrm>
          <a:prstGeom prst="rect">
            <a:avLst/>
          </a:prstGeom>
        </p:spPr>
        <p:style>
          <a:lnRef idx="1">
            <a:schemeClr val="dk1"/>
          </a:lnRef>
          <a:fillRef idx="2">
            <a:schemeClr val="dk1"/>
          </a:fillRef>
          <a:effectRef idx="1">
            <a:schemeClr val="dk1"/>
          </a:effectRef>
          <a:fontRef idx="minor">
            <a:schemeClr val="dk1"/>
          </a:fontRef>
        </p:style>
        <p:txBody>
          <a:bodyPr wrap="square" rtlCol="0" anchor="ctr">
            <a:spAutoFit/>
          </a:bodyPr>
          <a:lstStyle/>
          <a:p>
            <a:pPr algn="ctr"/>
            <a:r>
              <a:rPr lang="en-US" sz="2000" dirty="0"/>
              <a:t>The data </a:t>
            </a:r>
            <a:r>
              <a:rPr lang="en-US" sz="2000" b="1" dirty="0"/>
              <a:t>D’</a:t>
            </a:r>
            <a:r>
              <a:rPr lang="en-US" sz="2000" dirty="0"/>
              <a:t> we want, </a:t>
            </a:r>
          </a:p>
          <a:p>
            <a:pPr algn="ctr"/>
            <a:r>
              <a:rPr lang="en-US" sz="2000" dirty="0"/>
              <a:t>has </a:t>
            </a:r>
            <a:r>
              <a:rPr lang="en-US" sz="2000" i="1" u="sng" dirty="0"/>
              <a:t>this</a:t>
            </a:r>
            <a:r>
              <a:rPr lang="en-US" sz="2000" dirty="0"/>
              <a:t> causal model</a:t>
            </a:r>
          </a:p>
        </p:txBody>
      </p:sp>
      <p:sp>
        <p:nvSpPr>
          <p:cNvPr id="34" name="Rectangle 33">
            <a:extLst>
              <a:ext uri="{FF2B5EF4-FFF2-40B4-BE49-F238E27FC236}">
                <a16:creationId xmlns:a16="http://schemas.microsoft.com/office/drawing/2014/main" id="{91087E25-07D6-4B4C-B4B9-0E4C4617ABBD}"/>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5" name="Rectangle 34">
            <a:extLst>
              <a:ext uri="{FF2B5EF4-FFF2-40B4-BE49-F238E27FC236}">
                <a16:creationId xmlns:a16="http://schemas.microsoft.com/office/drawing/2014/main" id="{4662D64D-CF3C-D545-B7E8-ECEF1441CB5C}"/>
              </a:ext>
            </a:extLst>
          </p:cNvPr>
          <p:cNvSpPr/>
          <p:nvPr/>
        </p:nvSpPr>
        <p:spPr>
          <a:xfrm>
            <a:off x="277854" y="5593233"/>
            <a:ext cx="8379795" cy="523220"/>
          </a:xfrm>
          <a:prstGeom prst="rect">
            <a:avLst/>
          </a:prstGeom>
        </p:spPr>
        <p:txBody>
          <a:bodyPr wrap="none">
            <a:spAutoFit/>
          </a:bodyPr>
          <a:lstStyle/>
          <a:p>
            <a:r>
              <a:rPr lang="en-US" sz="2800" dirty="0"/>
              <a:t>Our solution: repair </a:t>
            </a:r>
            <a:r>
              <a:rPr lang="en-US" sz="2800" b="1" dirty="0"/>
              <a:t>D</a:t>
            </a:r>
            <a:r>
              <a:rPr lang="en-US" sz="2800" dirty="0"/>
              <a:t> to a data </a:t>
            </a:r>
            <a:r>
              <a:rPr lang="en-US" sz="2800" b="1" dirty="0"/>
              <a:t>D’</a:t>
            </a:r>
            <a:r>
              <a:rPr lang="en-US" sz="2800" dirty="0"/>
              <a:t> that we </a:t>
            </a:r>
            <a:r>
              <a:rPr lang="en-US" sz="2800" dirty="0">
                <a:solidFill>
                  <a:srgbClr val="FF0000"/>
                </a:solidFill>
              </a:rPr>
              <a:t>wish</a:t>
            </a:r>
            <a:r>
              <a:rPr lang="en-US" sz="2800" dirty="0"/>
              <a:t> we had!</a:t>
            </a:r>
            <a:r>
              <a:rPr lang="en-US" sz="2400" dirty="0"/>
              <a:t> </a:t>
            </a:r>
          </a:p>
        </p:txBody>
      </p:sp>
      <p:sp>
        <p:nvSpPr>
          <p:cNvPr id="36" name="Rectangle 35">
            <a:extLst>
              <a:ext uri="{FF2B5EF4-FFF2-40B4-BE49-F238E27FC236}">
                <a16:creationId xmlns:a16="http://schemas.microsoft.com/office/drawing/2014/main" id="{3D01AB8F-57A5-1A43-B065-6A3D5376ABE7}"/>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7" name="Rectangle 36">
            <a:extLst>
              <a:ext uri="{FF2B5EF4-FFF2-40B4-BE49-F238E27FC236}">
                <a16:creationId xmlns:a16="http://schemas.microsoft.com/office/drawing/2014/main" id="{0627E19B-E929-1F40-BA8A-952C9E745694}"/>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4074181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66</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09E28786-0321-5048-B22A-93C1FD90261A}"/>
                  </a:ext>
                </a:extLst>
              </p:cNvPr>
              <p:cNvSpPr/>
              <p:nvPr/>
            </p:nvSpPr>
            <p:spPr>
              <a:xfrm>
                <a:off x="1330958" y="5097248"/>
                <a:ext cx="6822441" cy="954107"/>
              </a:xfrm>
              <a:prstGeom prst="rect">
                <a:avLst/>
              </a:prstGeom>
              <a:gradFill flip="none" rotWithShape="1">
                <a:gsLst>
                  <a:gs pos="100000">
                    <a:srgbClr val="00B050">
                      <a:alpha val="9804"/>
                    </a:srgbClr>
                  </a:gs>
                  <a:gs pos="100000">
                    <a:schemeClr val="accent3">
                      <a:tint val="15000"/>
                      <a:satMod val="350000"/>
                    </a:schemeClr>
                  </a:gs>
                </a:gsLst>
                <a:path path="circle">
                  <a:fillToRect l="100000" t="100000"/>
                </a:path>
                <a:tileRect r="-100000" b="-100000"/>
              </a:gradFill>
              <a:ln>
                <a:solidFill>
                  <a:schemeClr val="tx1"/>
                </a:solidFill>
              </a:ln>
            </p:spPr>
            <p:txBody>
              <a:bodyPr wrap="square">
                <a:spAutoFit/>
              </a:bodyPr>
              <a:lstStyle/>
              <a:p>
                <a:pPr algn="ctr"/>
                <a:r>
                  <a:rPr lang="en-US" sz="2800" dirty="0">
                    <a:ea typeface="CMU Typewriter Text" panose="02000609000000000000" pitchFamily="49" charset="0"/>
                    <a:cs typeface="CMU Typewriter Text" panose="02000609000000000000" pitchFamily="49" charset="0"/>
                  </a:rPr>
                  <a:t>Satisfies the Constaints:</a:t>
                </a:r>
                <a14:m>
                  <m:oMath xmlns:m="http://schemas.openxmlformats.org/officeDocument/2006/math">
                    <m:r>
                      <a:rPr lang="en-US" sz="2800" b="0" i="0" dirty="0" smtClean="0">
                        <a:latin typeface="Cambria Math" panose="02040503050406030204" pitchFamily="18" charset="0"/>
                        <a:ea typeface="CMU Typewriter Text" panose="02000609000000000000" pitchFamily="49" charset="0"/>
                        <a:cs typeface="CMU Typewriter Text" panose="02000609000000000000" pitchFamily="49" charset="0"/>
                      </a:rPr>
                      <m:t>  </m:t>
                    </m:r>
                    <m:r>
                      <a:rPr lang="en-US" sz="2800" b="0" i="1" dirty="0" smtClean="0">
                        <a:latin typeface="Cambria Math" panose="02040503050406030204" pitchFamily="18" charset="0"/>
                        <a:ea typeface="CMU Typewriter Text" panose="02000609000000000000" pitchFamily="49" charset="0"/>
                        <a:cs typeface="CMU Typewriter Text" panose="02000609000000000000" pitchFamily="49" charset="0"/>
                      </a:rPr>
                      <m:t>𝐴</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𝐺</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m:rPr>
                        <m:nor/>
                      </m:rPr>
                      <a:rPr lang="en-US" sz="2800">
                        <a:latin typeface="Cambria Math" panose="02040503050406030204" pitchFamily="18" charset="0"/>
                      </a:rPr>
                      <m:t>|</m:t>
                    </m:r>
                    <m:r>
                      <a:rPr lang="en-US" sz="2800" b="0" i="1" smtClean="0">
                        <a:latin typeface="Cambria Math" panose="02040503050406030204" pitchFamily="18" charset="0"/>
                      </a:rPr>
                      <m:t> </m:t>
                    </m:r>
                    <m:r>
                      <a:rPr lang="en-US" sz="2800" b="0" i="1" smtClean="0">
                        <a:latin typeface="Cambria Math" panose="02040503050406030204" pitchFamily="18" charset="0"/>
                      </a:rPr>
                      <m:t>𝐷</m:t>
                    </m:r>
                    <m:r>
                      <a:rPr lang="en-US" sz="2800" b="0" i="1" smtClean="0">
                        <a:latin typeface="Cambria Math" panose="02040503050406030204" pitchFamily="18" charset="0"/>
                      </a:rPr>
                      <m:t>,</m:t>
                    </m:r>
                    <m:r>
                      <a:rPr lang="en-US" sz="2800" b="0" i="1" smtClean="0">
                        <a:latin typeface="Cambria Math" panose="02040503050406030204" pitchFamily="18" charset="0"/>
                      </a:rPr>
                      <m:t>𝑄</m:t>
                    </m:r>
                  </m:oMath>
                </a14:m>
                <a:endParaRPr lang="en-US" sz="2800" b="0" i="1" dirty="0"/>
              </a:p>
              <a:p>
                <a:pPr algn="ctr"/>
                <a:r>
                  <a:rPr lang="en-US" sz="2800" dirty="0">
                    <a:solidFill>
                      <a:srgbClr val="001AF4"/>
                    </a:solidFill>
                  </a:rPr>
                  <a:t>As a database repair: MVD: </a:t>
                </a:r>
                <a14:m>
                  <m:oMath xmlns:m="http://schemas.openxmlformats.org/officeDocument/2006/math">
                    <m:r>
                      <a:rPr lang="en-US" sz="2800" i="1">
                        <a:solidFill>
                          <a:srgbClr val="001AF4"/>
                        </a:solidFill>
                        <a:latin typeface="Cambria Math" panose="02040503050406030204" pitchFamily="18" charset="0"/>
                      </a:rPr>
                      <m:t>𝐷</m:t>
                    </m:r>
                    <m:r>
                      <a:rPr lang="en-US" sz="2800" i="1">
                        <a:solidFill>
                          <a:srgbClr val="001AF4"/>
                        </a:solidFill>
                        <a:latin typeface="Cambria Math" panose="02040503050406030204" pitchFamily="18" charset="0"/>
                      </a:rPr>
                      <m:t>,</m:t>
                    </m:r>
                    <m:r>
                      <a:rPr lang="en-US" sz="2800" i="1">
                        <a:solidFill>
                          <a:srgbClr val="001AF4"/>
                        </a:solidFill>
                        <a:latin typeface="Cambria Math" panose="02040503050406030204" pitchFamily="18" charset="0"/>
                      </a:rPr>
                      <m:t>𝑄</m:t>
                    </m:r>
                    <m:r>
                      <a:rPr lang="en-US" sz="2800" i="1" smtClean="0">
                        <a:solidFill>
                          <a:srgbClr val="001AF4"/>
                        </a:solidFill>
                        <a:latin typeface="Cambria Math" panose="02040503050406030204" pitchFamily="18" charset="0"/>
                        <a:ea typeface="Cambria Math" panose="02040503050406030204" pitchFamily="18" charset="0"/>
                      </a:rPr>
                      <m:t>↠</m:t>
                    </m:r>
                  </m:oMath>
                </a14:m>
                <a:r>
                  <a:rPr lang="en-US" sz="2800" dirty="0">
                    <a:solidFill>
                      <a:srgbClr val="001AF4"/>
                    </a:solidFill>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solidFill>
                          <a:srgbClr val="001AF4"/>
                        </a:solidFill>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0" i="1" dirty="0">
                  <a:solidFill>
                    <a:srgbClr val="001AF4"/>
                  </a:solidFill>
                </a:endParaRPr>
              </a:p>
            </p:txBody>
          </p:sp>
        </mc:Choice>
        <mc:Fallback xmlns="">
          <p:sp>
            <p:nvSpPr>
              <p:cNvPr id="31" name="Rectangle 30">
                <a:extLst>
                  <a:ext uri="{FF2B5EF4-FFF2-40B4-BE49-F238E27FC236}">
                    <a16:creationId xmlns:a16="http://schemas.microsoft.com/office/drawing/2014/main" id="{09E28786-0321-5048-B22A-93C1FD90261A}"/>
                  </a:ext>
                </a:extLst>
              </p:cNvPr>
              <p:cNvSpPr>
                <a:spLocks noRot="1" noChangeAspect="1" noMove="1" noResize="1" noEditPoints="1" noAdjustHandles="1" noChangeArrowheads="1" noChangeShapeType="1" noTextEdit="1"/>
              </p:cNvSpPr>
              <p:nvPr/>
            </p:nvSpPr>
            <p:spPr>
              <a:xfrm>
                <a:off x="1330958" y="5097248"/>
                <a:ext cx="6822441" cy="954107"/>
              </a:xfrm>
              <a:prstGeom prst="rect">
                <a:avLst/>
              </a:prstGeom>
              <a:blipFill>
                <a:blip r:embed="rId3"/>
                <a:stretch>
                  <a:fillRect t="-5195" b="-15584"/>
                </a:stretch>
              </a:blipFill>
              <a:ln>
                <a:solidFill>
                  <a:schemeClr val="tx1"/>
                </a:solidFill>
              </a:ln>
            </p:spPr>
            <p:txBody>
              <a:bodyPr/>
              <a:lstStyle/>
              <a:p>
                <a:r>
                  <a:rPr lang="en-US">
                    <a:noFill/>
                  </a:rPr>
                  <a:t> </a:t>
                </a:r>
              </a:p>
            </p:txBody>
          </p:sp>
        </mc:Fallback>
      </mc:AlternateContent>
      <p:sp>
        <p:nvSpPr>
          <p:cNvPr id="36" name="Rectangle 35">
            <a:extLst>
              <a:ext uri="{FF2B5EF4-FFF2-40B4-BE49-F238E27FC236}">
                <a16:creationId xmlns:a16="http://schemas.microsoft.com/office/drawing/2014/main" id="{4B402727-3107-5544-9E1E-4007888D94A4}"/>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4" name="Rectangle 33">
            <a:extLst>
              <a:ext uri="{FF2B5EF4-FFF2-40B4-BE49-F238E27FC236}">
                <a16:creationId xmlns:a16="http://schemas.microsoft.com/office/drawing/2014/main" id="{40ED2A66-00CF-3344-A824-1D45499E68B2}"/>
              </a:ext>
            </a:extLst>
          </p:cNvPr>
          <p:cNvSpPr/>
          <p:nvPr/>
        </p:nvSpPr>
        <p:spPr>
          <a:xfrm>
            <a:off x="382102" y="4411813"/>
            <a:ext cx="8379795" cy="523220"/>
          </a:xfrm>
          <a:prstGeom prst="rect">
            <a:avLst/>
          </a:prstGeom>
        </p:spPr>
        <p:txBody>
          <a:bodyPr wrap="none">
            <a:spAutoFit/>
          </a:bodyPr>
          <a:lstStyle/>
          <a:p>
            <a:r>
              <a:rPr lang="en-US" sz="2800" dirty="0"/>
              <a:t>Our solution: repair D to a data D’ that we </a:t>
            </a:r>
            <a:r>
              <a:rPr lang="en-US" sz="2800" dirty="0">
                <a:solidFill>
                  <a:srgbClr val="FF0000"/>
                </a:solidFill>
              </a:rPr>
              <a:t>wish</a:t>
            </a:r>
            <a:r>
              <a:rPr lang="en-US" sz="2800" dirty="0"/>
              <a:t> we had!</a:t>
            </a:r>
            <a:r>
              <a:rPr lang="en-US" sz="2400" dirty="0"/>
              <a:t> </a:t>
            </a:r>
          </a:p>
        </p:txBody>
      </p:sp>
      <p:sp>
        <p:nvSpPr>
          <p:cNvPr id="37" name="Rectangle 36">
            <a:extLst>
              <a:ext uri="{FF2B5EF4-FFF2-40B4-BE49-F238E27FC236}">
                <a16:creationId xmlns:a16="http://schemas.microsoft.com/office/drawing/2014/main" id="{40E563ED-B0CA-ED43-88AB-0290803AB653}"/>
              </a:ext>
            </a:extLst>
          </p:cNvPr>
          <p:cNvSpPr/>
          <p:nvPr/>
        </p:nvSpPr>
        <p:spPr>
          <a:xfrm>
            <a:off x="6259875" y="2029069"/>
            <a:ext cx="2720249" cy="707886"/>
          </a:xfrm>
          <a:prstGeom prst="rect">
            <a:avLst/>
          </a:prstGeom>
        </p:spPr>
        <p:style>
          <a:lnRef idx="1">
            <a:schemeClr val="dk1"/>
          </a:lnRef>
          <a:fillRef idx="2">
            <a:schemeClr val="dk1"/>
          </a:fillRef>
          <a:effectRef idx="1">
            <a:schemeClr val="dk1"/>
          </a:effectRef>
          <a:fontRef idx="minor">
            <a:schemeClr val="dk1"/>
          </a:fontRef>
        </p:style>
        <p:txBody>
          <a:bodyPr wrap="square" rtlCol="0" anchor="ctr">
            <a:spAutoFit/>
          </a:bodyPr>
          <a:lstStyle/>
          <a:p>
            <a:pPr algn="ctr"/>
            <a:r>
              <a:rPr lang="en-US" sz="2000" dirty="0"/>
              <a:t>The data </a:t>
            </a:r>
            <a:r>
              <a:rPr lang="en-US" sz="2000" b="1" dirty="0"/>
              <a:t>D’</a:t>
            </a:r>
            <a:r>
              <a:rPr lang="en-US" sz="2000" dirty="0"/>
              <a:t> we want, </a:t>
            </a:r>
          </a:p>
          <a:p>
            <a:pPr algn="ctr"/>
            <a:r>
              <a:rPr lang="en-US" sz="2000" dirty="0"/>
              <a:t>has </a:t>
            </a:r>
            <a:r>
              <a:rPr lang="en-US" sz="2000" i="1" u="sng" dirty="0"/>
              <a:t>this</a:t>
            </a:r>
            <a:r>
              <a:rPr lang="en-US" sz="2000" dirty="0"/>
              <a:t> causal model</a:t>
            </a:r>
          </a:p>
        </p:txBody>
      </p:sp>
      <p:sp>
        <p:nvSpPr>
          <p:cNvPr id="38" name="Rectangle 37">
            <a:extLst>
              <a:ext uri="{FF2B5EF4-FFF2-40B4-BE49-F238E27FC236}">
                <a16:creationId xmlns:a16="http://schemas.microsoft.com/office/drawing/2014/main" id="{88B57973-CE69-3D44-BB98-194015343FF0}"/>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9" name="Rectangle 38">
            <a:extLst>
              <a:ext uri="{FF2B5EF4-FFF2-40B4-BE49-F238E27FC236}">
                <a16:creationId xmlns:a16="http://schemas.microsoft.com/office/drawing/2014/main" id="{6587CAD3-A2F2-E249-98E7-16DAA33A7363}"/>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019281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67</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alpha val="5000"/>
              </a:srgb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6" name="Rectangle 35">
            <a:extLst>
              <a:ext uri="{FF2B5EF4-FFF2-40B4-BE49-F238E27FC236}">
                <a16:creationId xmlns:a16="http://schemas.microsoft.com/office/drawing/2014/main" id="{B8E88EF5-E997-584A-9AB1-2ED1F2F265AE}"/>
              </a:ext>
            </a:extLst>
          </p:cNvPr>
          <p:cNvSpPr/>
          <p:nvPr/>
        </p:nvSpPr>
        <p:spPr>
          <a:xfrm>
            <a:off x="3539115" y="3617745"/>
            <a:ext cx="928637" cy="400110"/>
          </a:xfrm>
          <a:prstGeom prst="rect">
            <a:avLst/>
          </a:prstGeom>
        </p:spPr>
        <p:txBody>
          <a:bodyPr wrap="square">
            <a:spAutoFit/>
          </a:bodyPr>
          <a:lstStyle/>
          <a:p>
            <a:r>
              <a:rPr lang="en-US" sz="2000" dirty="0"/>
              <a:t>Dept</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718B62A-8C88-E44B-B802-EB3C4C6ED434}"/>
                  </a:ext>
                </a:extLst>
              </p:cNvPr>
              <p:cNvSpPr/>
              <p:nvPr/>
            </p:nvSpPr>
            <p:spPr>
              <a:xfrm>
                <a:off x="427337" y="4357304"/>
                <a:ext cx="8259464" cy="954107"/>
              </a:xfrm>
              <a:prstGeom prst="rect">
                <a:avLst/>
              </a:prstGeom>
            </p:spPr>
            <p:txBody>
              <a:bodyPr wrap="square">
                <a:spAutoFit/>
              </a:bodyPr>
              <a:lstStyle/>
              <a:p>
                <a:r>
                  <a:rPr lang="en-US" sz="2800" dirty="0">
                    <a:solidFill>
                      <a:srgbClr val="FF0000"/>
                    </a:solidFill>
                  </a:rPr>
                  <a:t>Repair Problem: </a:t>
                </a:r>
                <a:r>
                  <a:rPr lang="en-US" sz="2800" dirty="0"/>
                  <a:t>find a repair D’ that is close to data D and consistent with</a:t>
                </a:r>
                <a14:m>
                  <m:oMath xmlns:m="http://schemas.openxmlformats.org/officeDocument/2006/math">
                    <m:r>
                      <a:rPr lang="en-US" sz="2800" b="0" i="0" smtClean="0">
                        <a:latin typeface="Cambria Math" panose="02040503050406030204" pitchFamily="18" charset="0"/>
                      </a:rPr>
                      <m:t>  </m:t>
                    </m:r>
                    <m:r>
                      <a:rPr lang="en-US" sz="2800" i="1">
                        <a:latin typeface="Cambria Math" panose="02040503050406030204" pitchFamily="18" charset="0"/>
                      </a:rPr>
                      <m:t>𝐷</m:t>
                    </m:r>
                    <m:r>
                      <a:rPr lang="en-US" sz="2800" i="1">
                        <a:latin typeface="Cambria Math" panose="02040503050406030204" pitchFamily="18" charset="0"/>
                      </a:rPr>
                      <m:t>,</m:t>
                    </m:r>
                    <m:r>
                      <a:rPr lang="en-US" sz="2800" i="1">
                        <a:latin typeface="Cambria Math" panose="02040503050406030204" pitchFamily="18" charset="0"/>
                      </a:rPr>
                      <m:t>𝑄</m:t>
                    </m:r>
                    <m:r>
                      <a:rPr lang="en-US" sz="2800" i="1">
                        <a:latin typeface="Cambria Math" panose="02040503050406030204" pitchFamily="18" charset="0"/>
                        <a:ea typeface="Cambria Math" panose="02040503050406030204" pitchFamily="18" charset="0"/>
                      </a:rPr>
                      <m:t>↠</m:t>
                    </m:r>
                  </m:oMath>
                </a14:m>
                <a:r>
                  <a:rPr lang="en-US" sz="2800" dirty="0">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1" dirty="0"/>
              </a:p>
            </p:txBody>
          </p:sp>
        </mc:Choice>
        <mc:Fallback xmlns="">
          <p:sp>
            <p:nvSpPr>
              <p:cNvPr id="39" name="Rectangle 38">
                <a:extLst>
                  <a:ext uri="{FF2B5EF4-FFF2-40B4-BE49-F238E27FC236}">
                    <a16:creationId xmlns:a16="http://schemas.microsoft.com/office/drawing/2014/main" id="{2718B62A-8C88-E44B-B802-EB3C4C6ED434}"/>
                  </a:ext>
                </a:extLst>
              </p:cNvPr>
              <p:cNvSpPr>
                <a:spLocks noRot="1" noChangeAspect="1" noMove="1" noResize="1" noEditPoints="1" noAdjustHandles="1" noChangeArrowheads="1" noChangeShapeType="1" noTextEdit="1"/>
              </p:cNvSpPr>
              <p:nvPr/>
            </p:nvSpPr>
            <p:spPr>
              <a:xfrm>
                <a:off x="427337" y="4357304"/>
                <a:ext cx="8259464" cy="954107"/>
              </a:xfrm>
              <a:prstGeom prst="rect">
                <a:avLst/>
              </a:prstGeom>
              <a:blipFill>
                <a:blip r:embed="rId3"/>
                <a:stretch>
                  <a:fillRect l="-1536" t="-6579" b="-1710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C0AA0045-B7FC-0940-BE37-4B22BC8B8D9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2" name="Rectangle 31">
            <a:extLst>
              <a:ext uri="{FF2B5EF4-FFF2-40B4-BE49-F238E27FC236}">
                <a16:creationId xmlns:a16="http://schemas.microsoft.com/office/drawing/2014/main" id="{3E0F35D2-82F7-564E-9B34-25653178403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271734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68</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alpha val="5000"/>
              </a:srgb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6" name="Rectangle 35">
            <a:extLst>
              <a:ext uri="{FF2B5EF4-FFF2-40B4-BE49-F238E27FC236}">
                <a16:creationId xmlns:a16="http://schemas.microsoft.com/office/drawing/2014/main" id="{B8E88EF5-E997-584A-9AB1-2ED1F2F265AE}"/>
              </a:ext>
            </a:extLst>
          </p:cNvPr>
          <p:cNvSpPr/>
          <p:nvPr/>
        </p:nvSpPr>
        <p:spPr>
          <a:xfrm>
            <a:off x="3539115" y="3617745"/>
            <a:ext cx="928637" cy="400110"/>
          </a:xfrm>
          <a:prstGeom prst="rect">
            <a:avLst/>
          </a:prstGeom>
        </p:spPr>
        <p:txBody>
          <a:bodyPr wrap="square">
            <a:spAutoFit/>
          </a:bodyPr>
          <a:lstStyle/>
          <a:p>
            <a:r>
              <a:rPr lang="en-US" sz="2000" dirty="0"/>
              <a:t>Dept</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718B62A-8C88-E44B-B802-EB3C4C6ED434}"/>
                  </a:ext>
                </a:extLst>
              </p:cNvPr>
              <p:cNvSpPr/>
              <p:nvPr/>
            </p:nvSpPr>
            <p:spPr>
              <a:xfrm>
                <a:off x="427337" y="4357304"/>
                <a:ext cx="8259464" cy="954107"/>
              </a:xfrm>
              <a:prstGeom prst="rect">
                <a:avLst/>
              </a:prstGeom>
            </p:spPr>
            <p:txBody>
              <a:bodyPr wrap="square">
                <a:spAutoFit/>
              </a:bodyPr>
              <a:lstStyle/>
              <a:p>
                <a:r>
                  <a:rPr lang="en-US" sz="2800" dirty="0">
                    <a:solidFill>
                      <a:srgbClr val="FF0000"/>
                    </a:solidFill>
                  </a:rPr>
                  <a:t>Repair Problem: </a:t>
                </a:r>
                <a:r>
                  <a:rPr lang="en-US" sz="2800" dirty="0"/>
                  <a:t>find a repair D’ that is close to data D and consistent with</a:t>
                </a:r>
                <a14:m>
                  <m:oMath xmlns:m="http://schemas.openxmlformats.org/officeDocument/2006/math">
                    <m:r>
                      <a:rPr lang="en-US" sz="2800" b="0" i="0" smtClean="0">
                        <a:latin typeface="Cambria Math" panose="02040503050406030204" pitchFamily="18" charset="0"/>
                      </a:rPr>
                      <m:t>  </m:t>
                    </m:r>
                    <m:r>
                      <a:rPr lang="en-US" sz="2800" i="1">
                        <a:latin typeface="Cambria Math" panose="02040503050406030204" pitchFamily="18" charset="0"/>
                      </a:rPr>
                      <m:t>𝐷</m:t>
                    </m:r>
                    <m:r>
                      <a:rPr lang="en-US" sz="2800" i="1">
                        <a:latin typeface="Cambria Math" panose="02040503050406030204" pitchFamily="18" charset="0"/>
                      </a:rPr>
                      <m:t>,</m:t>
                    </m:r>
                    <m:r>
                      <a:rPr lang="en-US" sz="2800" i="1">
                        <a:latin typeface="Cambria Math" panose="02040503050406030204" pitchFamily="18" charset="0"/>
                      </a:rPr>
                      <m:t>𝑄</m:t>
                    </m:r>
                    <m:r>
                      <a:rPr lang="en-US" sz="2800" i="1">
                        <a:latin typeface="Cambria Math" panose="02040503050406030204" pitchFamily="18" charset="0"/>
                        <a:ea typeface="Cambria Math" panose="02040503050406030204" pitchFamily="18" charset="0"/>
                      </a:rPr>
                      <m:t>↠</m:t>
                    </m:r>
                  </m:oMath>
                </a14:m>
                <a:r>
                  <a:rPr lang="en-US" sz="2800" dirty="0">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1" dirty="0"/>
              </a:p>
            </p:txBody>
          </p:sp>
        </mc:Choice>
        <mc:Fallback xmlns="">
          <p:sp>
            <p:nvSpPr>
              <p:cNvPr id="39" name="Rectangle 38">
                <a:extLst>
                  <a:ext uri="{FF2B5EF4-FFF2-40B4-BE49-F238E27FC236}">
                    <a16:creationId xmlns:a16="http://schemas.microsoft.com/office/drawing/2014/main" id="{2718B62A-8C88-E44B-B802-EB3C4C6ED434}"/>
                  </a:ext>
                </a:extLst>
              </p:cNvPr>
              <p:cNvSpPr>
                <a:spLocks noRot="1" noChangeAspect="1" noMove="1" noResize="1" noEditPoints="1" noAdjustHandles="1" noChangeArrowheads="1" noChangeShapeType="1" noTextEdit="1"/>
              </p:cNvSpPr>
              <p:nvPr/>
            </p:nvSpPr>
            <p:spPr>
              <a:xfrm>
                <a:off x="427337" y="4357304"/>
                <a:ext cx="8259464" cy="954107"/>
              </a:xfrm>
              <a:prstGeom prst="rect">
                <a:avLst/>
              </a:prstGeom>
              <a:blipFill>
                <a:blip r:embed="rId3"/>
                <a:stretch>
                  <a:fillRect l="-1536" t="-6579" b="-1710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C0AA0045-B7FC-0940-BE37-4B22BC8B8D9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2" name="Rectangle 31">
            <a:extLst>
              <a:ext uri="{FF2B5EF4-FFF2-40B4-BE49-F238E27FC236}">
                <a16:creationId xmlns:a16="http://schemas.microsoft.com/office/drawing/2014/main" id="{3E0F35D2-82F7-564E-9B34-25653178403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
        <p:nvSpPr>
          <p:cNvPr id="34" name="Rectangle 33">
            <a:extLst>
              <a:ext uri="{FF2B5EF4-FFF2-40B4-BE49-F238E27FC236}">
                <a16:creationId xmlns:a16="http://schemas.microsoft.com/office/drawing/2014/main" id="{E29C4984-AD3B-E14D-B93E-2B54C93FB882}"/>
              </a:ext>
            </a:extLst>
          </p:cNvPr>
          <p:cNvSpPr/>
          <p:nvPr/>
        </p:nvSpPr>
        <p:spPr>
          <a:xfrm>
            <a:off x="4001998" y="5329792"/>
            <a:ext cx="5529952" cy="400110"/>
          </a:xfrm>
          <a:prstGeom prst="rect">
            <a:avLst/>
          </a:prstGeom>
        </p:spPr>
        <p:txBody>
          <a:bodyPr wrap="square">
            <a:spAutoFit/>
          </a:bodyPr>
          <a:lstStyle/>
          <a:p>
            <a:r>
              <a:rPr lang="en-US" sz="2000" dirty="0"/>
              <a:t>[</a:t>
            </a:r>
            <a:r>
              <a:rPr lang="en-US" sz="2000" dirty="0" err="1"/>
              <a:t>MaxSAT</a:t>
            </a:r>
            <a:r>
              <a:rPr lang="en-US" sz="2000" dirty="0"/>
              <a:t> and Low Rank Matrix Factorization]</a:t>
            </a:r>
            <a:endParaRPr lang="en-US" dirty="0"/>
          </a:p>
        </p:txBody>
      </p:sp>
    </p:spTree>
    <p:extLst>
      <p:ext uri="{BB962C8B-B14F-4D97-AF65-F5344CB8AC3E}">
        <p14:creationId xmlns:p14="http://schemas.microsoft.com/office/powerpoint/2010/main" val="1169535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69</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alpha val="5000"/>
              </a:srgb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5" name="Rectangle 34">
            <a:extLst>
              <a:ext uri="{FF2B5EF4-FFF2-40B4-BE49-F238E27FC236}">
                <a16:creationId xmlns:a16="http://schemas.microsoft.com/office/drawing/2014/main" id="{EA60D682-6FE2-DC44-9029-54AC4ADE0769}"/>
              </a:ext>
            </a:extLst>
          </p:cNvPr>
          <p:cNvSpPr/>
          <p:nvPr/>
        </p:nvSpPr>
        <p:spPr>
          <a:xfrm>
            <a:off x="183805" y="5369774"/>
            <a:ext cx="8817320" cy="923330"/>
          </a:xfrm>
          <a:prstGeom prst="rect">
            <a:avLst/>
          </a:prstGeom>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700" b="1" dirty="0"/>
              <a:t>Theorem: </a:t>
            </a:r>
            <a:r>
              <a:rPr lang="en-US" sz="2700" dirty="0"/>
              <a:t>any classifier trained using the repair D’ is causally fair even on </a:t>
            </a:r>
            <a:r>
              <a:rPr lang="en-US" sz="2700" dirty="0">
                <a:solidFill>
                  <a:srgbClr val="FF0000"/>
                </a:solidFill>
              </a:rPr>
              <a:t>unseen test </a:t>
            </a:r>
            <a:r>
              <a:rPr lang="en-US" sz="2700" dirty="0"/>
              <a:t>data (under mild assumptions)</a:t>
            </a:r>
          </a:p>
        </p:txBody>
      </p:sp>
      <p:sp>
        <p:nvSpPr>
          <p:cNvPr id="36" name="Rectangle 35">
            <a:extLst>
              <a:ext uri="{FF2B5EF4-FFF2-40B4-BE49-F238E27FC236}">
                <a16:creationId xmlns:a16="http://schemas.microsoft.com/office/drawing/2014/main" id="{B8E88EF5-E997-584A-9AB1-2ED1F2F265AE}"/>
              </a:ext>
            </a:extLst>
          </p:cNvPr>
          <p:cNvSpPr/>
          <p:nvPr/>
        </p:nvSpPr>
        <p:spPr>
          <a:xfrm>
            <a:off x="3539115" y="3617745"/>
            <a:ext cx="928637" cy="400110"/>
          </a:xfrm>
          <a:prstGeom prst="rect">
            <a:avLst/>
          </a:prstGeom>
        </p:spPr>
        <p:txBody>
          <a:bodyPr wrap="square">
            <a:spAutoFit/>
          </a:bodyPr>
          <a:lstStyle/>
          <a:p>
            <a:r>
              <a:rPr lang="en-US" sz="2000" dirty="0"/>
              <a:t>Dept</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718B62A-8C88-E44B-B802-EB3C4C6ED434}"/>
                  </a:ext>
                </a:extLst>
              </p:cNvPr>
              <p:cNvSpPr/>
              <p:nvPr/>
            </p:nvSpPr>
            <p:spPr>
              <a:xfrm>
                <a:off x="427337" y="4357304"/>
                <a:ext cx="8259464" cy="954107"/>
              </a:xfrm>
              <a:prstGeom prst="rect">
                <a:avLst/>
              </a:prstGeom>
            </p:spPr>
            <p:txBody>
              <a:bodyPr wrap="square">
                <a:spAutoFit/>
              </a:bodyPr>
              <a:lstStyle/>
              <a:p>
                <a:r>
                  <a:rPr lang="en-US" sz="2800" dirty="0">
                    <a:solidFill>
                      <a:srgbClr val="FF0000"/>
                    </a:solidFill>
                  </a:rPr>
                  <a:t>Repair Problem: </a:t>
                </a:r>
                <a:r>
                  <a:rPr lang="en-US" sz="2800" dirty="0"/>
                  <a:t>find a repair D’ that is close to data D and consistent with</a:t>
                </a:r>
                <a14:m>
                  <m:oMath xmlns:m="http://schemas.openxmlformats.org/officeDocument/2006/math">
                    <m:r>
                      <a:rPr lang="en-US" sz="2800" b="0" i="0" smtClean="0">
                        <a:latin typeface="Cambria Math" panose="02040503050406030204" pitchFamily="18" charset="0"/>
                      </a:rPr>
                      <m:t>  </m:t>
                    </m:r>
                    <m:r>
                      <a:rPr lang="en-US" sz="2800" i="1">
                        <a:latin typeface="Cambria Math" panose="02040503050406030204" pitchFamily="18" charset="0"/>
                      </a:rPr>
                      <m:t>𝐷</m:t>
                    </m:r>
                    <m:r>
                      <a:rPr lang="en-US" sz="2800" i="1">
                        <a:latin typeface="Cambria Math" panose="02040503050406030204" pitchFamily="18" charset="0"/>
                      </a:rPr>
                      <m:t>,</m:t>
                    </m:r>
                    <m:r>
                      <a:rPr lang="en-US" sz="2800" i="1">
                        <a:latin typeface="Cambria Math" panose="02040503050406030204" pitchFamily="18" charset="0"/>
                      </a:rPr>
                      <m:t>𝑄</m:t>
                    </m:r>
                    <m:r>
                      <a:rPr lang="en-US" sz="2800" i="1">
                        <a:latin typeface="Cambria Math" panose="02040503050406030204" pitchFamily="18" charset="0"/>
                        <a:ea typeface="Cambria Math" panose="02040503050406030204" pitchFamily="18" charset="0"/>
                      </a:rPr>
                      <m:t>↠</m:t>
                    </m:r>
                  </m:oMath>
                </a14:m>
                <a:r>
                  <a:rPr lang="en-US" sz="2800" dirty="0">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1" dirty="0"/>
              </a:p>
            </p:txBody>
          </p:sp>
        </mc:Choice>
        <mc:Fallback xmlns="">
          <p:sp>
            <p:nvSpPr>
              <p:cNvPr id="39" name="Rectangle 38">
                <a:extLst>
                  <a:ext uri="{FF2B5EF4-FFF2-40B4-BE49-F238E27FC236}">
                    <a16:creationId xmlns:a16="http://schemas.microsoft.com/office/drawing/2014/main" id="{2718B62A-8C88-E44B-B802-EB3C4C6ED434}"/>
                  </a:ext>
                </a:extLst>
              </p:cNvPr>
              <p:cNvSpPr>
                <a:spLocks noRot="1" noChangeAspect="1" noMove="1" noResize="1" noEditPoints="1" noAdjustHandles="1" noChangeArrowheads="1" noChangeShapeType="1" noTextEdit="1"/>
              </p:cNvSpPr>
              <p:nvPr/>
            </p:nvSpPr>
            <p:spPr>
              <a:xfrm>
                <a:off x="427337" y="4357304"/>
                <a:ext cx="8259464" cy="954107"/>
              </a:xfrm>
              <a:prstGeom prst="rect">
                <a:avLst/>
              </a:prstGeom>
              <a:blipFill>
                <a:blip r:embed="rId3"/>
                <a:stretch>
                  <a:fillRect l="-1536" t="-6579" b="-1710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C0AA0045-B7FC-0940-BE37-4B22BC8B8D9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2" name="Rectangle 31">
            <a:extLst>
              <a:ext uri="{FF2B5EF4-FFF2-40B4-BE49-F238E27FC236}">
                <a16:creationId xmlns:a16="http://schemas.microsoft.com/office/drawing/2014/main" id="{3E0F35D2-82F7-564E-9B34-25653178403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905972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6"/>
          <p:cNvPicPr preferRelativeResize="0"/>
          <p:nvPr/>
        </p:nvPicPr>
        <p:blipFill rotWithShape="1">
          <a:blip r:embed="rId3">
            <a:alphaModFix/>
          </a:blip>
          <a:srcRect/>
          <a:stretch/>
        </p:blipFill>
        <p:spPr>
          <a:xfrm>
            <a:off x="76200" y="838200"/>
            <a:ext cx="7651246" cy="5791200"/>
          </a:xfrm>
          <a:prstGeom prst="rect">
            <a:avLst/>
          </a:prstGeom>
          <a:noFill/>
          <a:ln>
            <a:noFill/>
          </a:ln>
        </p:spPr>
      </p:pic>
      <p:sp>
        <p:nvSpPr>
          <p:cNvPr id="223" name="Google Shape;223;p36"/>
          <p:cNvSpPr txBox="1">
            <a:spLocks noGrp="1"/>
          </p:cNvSpPr>
          <p:nvPr>
            <p:ph type="title" idx="4294967295"/>
          </p:nvPr>
        </p:nvSpPr>
        <p:spPr>
          <a:xfrm>
            <a:off x="939618" y="228600"/>
            <a:ext cx="6717506" cy="4643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3240"/>
            </a:pPr>
            <a:r>
              <a:rPr lang="en-US" sz="2430" dirty="0"/>
              <a:t>ORCA Percentage Difference in Ridership, Seattle</a:t>
            </a:r>
            <a:endParaRPr dirty="0"/>
          </a:p>
        </p:txBody>
      </p:sp>
      <p:pic>
        <p:nvPicPr>
          <p:cNvPr id="224" name="Google Shape;224;p36"/>
          <p:cNvPicPr preferRelativeResize="0"/>
          <p:nvPr/>
        </p:nvPicPr>
        <p:blipFill rotWithShape="1">
          <a:blip r:embed="rId4">
            <a:alphaModFix/>
          </a:blip>
          <a:srcRect/>
          <a:stretch/>
        </p:blipFill>
        <p:spPr>
          <a:xfrm>
            <a:off x="7628221" y="1612950"/>
            <a:ext cx="1138097" cy="1138097"/>
          </a:xfrm>
          <a:prstGeom prst="rect">
            <a:avLst/>
          </a:prstGeom>
          <a:noFill/>
          <a:ln>
            <a:noFill/>
          </a:ln>
        </p:spPr>
      </p:pic>
      <p:sp>
        <p:nvSpPr>
          <p:cNvPr id="225" name="Google Shape;225;p36"/>
          <p:cNvSpPr txBox="1"/>
          <p:nvPr/>
        </p:nvSpPr>
        <p:spPr>
          <a:xfrm>
            <a:off x="7765984" y="2863107"/>
            <a:ext cx="1067567" cy="900247"/>
          </a:xfrm>
          <a:prstGeom prst="rect">
            <a:avLst/>
          </a:prstGeom>
          <a:noFill/>
          <a:ln>
            <a:noFill/>
          </a:ln>
        </p:spPr>
        <p:txBody>
          <a:bodyPr spcFirstLastPara="1" wrap="square" lIns="68569" tIns="34275" rIns="68569" bIns="34275" anchor="t" anchorCtr="0">
            <a:noAutofit/>
          </a:bodyPr>
          <a:lstStyle/>
          <a:p>
            <a:pPr>
              <a:spcBef>
                <a:spcPts val="0"/>
              </a:spcBef>
              <a:spcAft>
                <a:spcPts val="0"/>
              </a:spcAft>
            </a:pPr>
            <a:r>
              <a:rPr lang="en-US" sz="1350">
                <a:solidFill>
                  <a:schemeClr val="dk1"/>
                </a:solidFill>
                <a:latin typeface="Calibri"/>
                <a:ea typeface="Calibri"/>
                <a:cs typeface="Calibri"/>
                <a:sym typeface="Calibri"/>
              </a:rPr>
              <a:t>Mark Hallenbeck</a:t>
            </a:r>
            <a:endParaRPr/>
          </a:p>
          <a:p>
            <a:pPr>
              <a:spcBef>
                <a:spcPts val="0"/>
              </a:spcBef>
              <a:spcAft>
                <a:spcPts val="0"/>
              </a:spcAft>
            </a:pPr>
            <a:endParaRPr sz="1350">
              <a:solidFill>
                <a:schemeClr val="dk1"/>
              </a:solidFill>
              <a:latin typeface="Calibri"/>
              <a:ea typeface="Calibri"/>
              <a:cs typeface="Calibri"/>
              <a:sym typeface="Calibri"/>
            </a:endParaRPr>
          </a:p>
          <a:p>
            <a:pPr>
              <a:spcBef>
                <a:spcPts val="0"/>
              </a:spcBef>
              <a:spcAft>
                <a:spcPts val="0"/>
              </a:spcAft>
            </a:pPr>
            <a:r>
              <a:rPr lang="en-US" sz="1350">
                <a:solidFill>
                  <a:schemeClr val="dk1"/>
                </a:solidFill>
                <a:latin typeface="Calibri"/>
                <a:ea typeface="Calibri"/>
                <a:cs typeface="Calibri"/>
                <a:sym typeface="Calibri"/>
              </a:rPr>
              <a:t>TRAC</a:t>
            </a:r>
            <a:endParaRPr/>
          </a:p>
        </p:txBody>
      </p:sp>
    </p:spTree>
    <p:extLst>
      <p:ext uri="{BB962C8B-B14F-4D97-AF65-F5344CB8AC3E}">
        <p14:creationId xmlns:p14="http://schemas.microsoft.com/office/powerpoint/2010/main" val="20247776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6315-1242-6C4E-919F-96EC8DBC8114}"/>
              </a:ext>
            </a:extLst>
          </p:cNvPr>
          <p:cNvSpPr>
            <a:spLocks noGrp="1"/>
          </p:cNvSpPr>
          <p:nvPr>
            <p:ph type="title"/>
          </p:nvPr>
        </p:nvSpPr>
        <p:spPr>
          <a:xfrm>
            <a:off x="469692" y="556079"/>
            <a:ext cx="7854696" cy="914400"/>
          </a:xfrm>
        </p:spPr>
        <p:txBody>
          <a:bodyPr>
            <a:normAutofit/>
          </a:bodyPr>
          <a:lstStyle/>
          <a:p>
            <a:r>
              <a:rPr lang="en-US" sz="4800" dirty="0"/>
              <a:t>Experiment</a:t>
            </a:r>
          </a:p>
        </p:txBody>
      </p:sp>
      <p:sp>
        <p:nvSpPr>
          <p:cNvPr id="4" name="Slide Number Placeholder 3">
            <a:extLst>
              <a:ext uri="{FF2B5EF4-FFF2-40B4-BE49-F238E27FC236}">
                <a16:creationId xmlns:a16="http://schemas.microsoft.com/office/drawing/2014/main" id="{AC18E453-3471-0249-9D6E-3DE92E69286D}"/>
              </a:ext>
            </a:extLst>
          </p:cNvPr>
          <p:cNvSpPr>
            <a:spLocks noGrp="1"/>
          </p:cNvSpPr>
          <p:nvPr>
            <p:ph type="sldNum" sz="quarter" idx="12"/>
          </p:nvPr>
        </p:nvSpPr>
        <p:spPr/>
        <p:txBody>
          <a:bodyPr/>
          <a:lstStyle/>
          <a:p>
            <a:fld id="{957239CD-2F0E-0D4D-84EB-78B480075DD5}" type="slidenum">
              <a:rPr lang="en-US" smtClean="0"/>
              <a:t>70</a:t>
            </a:fld>
            <a:endParaRPr lang="en-US"/>
          </a:p>
        </p:txBody>
      </p:sp>
      <p:sp>
        <p:nvSpPr>
          <p:cNvPr id="7" name="TextBox 6">
            <a:extLst>
              <a:ext uri="{FF2B5EF4-FFF2-40B4-BE49-F238E27FC236}">
                <a16:creationId xmlns:a16="http://schemas.microsoft.com/office/drawing/2014/main" id="{2686A480-7878-8447-9A4E-87C9D2B68892}"/>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8" name="Rectangle 7">
            <a:extLst>
              <a:ext uri="{FF2B5EF4-FFF2-40B4-BE49-F238E27FC236}">
                <a16:creationId xmlns:a16="http://schemas.microsoft.com/office/drawing/2014/main" id="{3122254B-DAA3-B443-9044-EA965DB5B275}"/>
              </a:ext>
            </a:extLst>
          </p:cNvPr>
          <p:cNvSpPr/>
          <p:nvPr/>
        </p:nvSpPr>
        <p:spPr>
          <a:xfrm>
            <a:off x="457200" y="1417639"/>
            <a:ext cx="8229600" cy="2806922"/>
          </a:xfrm>
          <a:prstGeom prst="rect">
            <a:avLst/>
          </a:prstGeom>
        </p:spPr>
        <p:txBody>
          <a:bodyPr wrap="square">
            <a:spAutoFit/>
          </a:bodyPr>
          <a:lstStyle/>
          <a:p>
            <a:pPr>
              <a:lnSpc>
                <a:spcPct val="90000"/>
              </a:lnSpc>
            </a:pPr>
            <a:r>
              <a:rPr lang="en-US" altLang="en-US" sz="2800" b="1" dirty="0">
                <a:solidFill>
                  <a:srgbClr val="000000"/>
                </a:solidFill>
              </a:rPr>
              <a:t>Task:</a:t>
            </a:r>
            <a:r>
              <a:rPr lang="en-US" altLang="en-US" sz="2800" dirty="0">
                <a:solidFill>
                  <a:srgbClr val="000000"/>
                </a:solidFill>
              </a:rPr>
              <a:t> Discover high revenue people from census data.  Two-class</a:t>
            </a:r>
          </a:p>
          <a:p>
            <a:pPr>
              <a:lnSpc>
                <a:spcPct val="90000"/>
              </a:lnSpc>
            </a:pPr>
            <a:endParaRPr lang="en-US" altLang="en-US" sz="2800" b="1" dirty="0">
              <a:solidFill>
                <a:srgbClr val="000000"/>
              </a:solidFill>
            </a:endParaRPr>
          </a:p>
          <a:p>
            <a:pPr>
              <a:lnSpc>
                <a:spcPct val="90000"/>
              </a:lnSpc>
            </a:pPr>
            <a:r>
              <a:rPr lang="en-US" altLang="en-US" sz="2800" b="1" dirty="0">
                <a:solidFill>
                  <a:srgbClr val="000000"/>
                </a:solidFill>
              </a:rPr>
              <a:t>Features:</a:t>
            </a:r>
            <a:r>
              <a:rPr lang="en-US" altLang="en-US" sz="2800" dirty="0">
                <a:solidFill>
                  <a:srgbClr val="000000"/>
                </a:solidFill>
              </a:rPr>
              <a:t> 14 attributes including age, occupation,  education, marital status</a:t>
            </a:r>
          </a:p>
          <a:p>
            <a:pPr>
              <a:lnSpc>
                <a:spcPct val="90000"/>
              </a:lnSpc>
            </a:pPr>
            <a:endParaRPr lang="en-US" altLang="en-US" sz="2800" dirty="0">
              <a:solidFill>
                <a:srgbClr val="000000"/>
              </a:solidFill>
            </a:endParaRPr>
          </a:p>
          <a:p>
            <a:pPr>
              <a:lnSpc>
                <a:spcPct val="90000"/>
              </a:lnSpc>
            </a:pPr>
            <a:r>
              <a:rPr lang="en-US" altLang="en-US" sz="2800" b="1" dirty="0">
                <a:solidFill>
                  <a:srgbClr val="000000"/>
                </a:solidFill>
              </a:rPr>
              <a:t>Size: </a:t>
            </a:r>
            <a:r>
              <a:rPr lang="en-US" sz="2000" dirty="0"/>
              <a:t>48k</a:t>
            </a:r>
            <a:r>
              <a:rPr lang="en-US" sz="2000" b="1" dirty="0"/>
              <a:t> </a:t>
            </a:r>
            <a:r>
              <a:rPr lang="en-US" sz="2000" dirty="0"/>
              <a:t>rows</a:t>
            </a:r>
          </a:p>
        </p:txBody>
      </p:sp>
      <p:sp>
        <p:nvSpPr>
          <p:cNvPr id="9" name="Rectangle 8">
            <a:extLst>
              <a:ext uri="{FF2B5EF4-FFF2-40B4-BE49-F238E27FC236}">
                <a16:creationId xmlns:a16="http://schemas.microsoft.com/office/drawing/2014/main" id="{8177F779-636A-CD46-A668-C6C5A0C17FAF}"/>
              </a:ext>
            </a:extLst>
          </p:cNvPr>
          <p:cNvSpPr/>
          <p:nvPr/>
        </p:nvSpPr>
        <p:spPr>
          <a:xfrm>
            <a:off x="407193" y="4349295"/>
            <a:ext cx="8329613" cy="2246769"/>
          </a:xfrm>
          <a:prstGeom prst="rect">
            <a:avLst/>
          </a:prstGeom>
        </p:spPr>
        <p:txBody>
          <a:bodyPr wrap="square">
            <a:spAutoFit/>
          </a:bodyPr>
          <a:lstStyle/>
          <a:p>
            <a:r>
              <a:rPr lang="en-US" sz="2800" b="1" dirty="0"/>
              <a:t>Repair Task:  </a:t>
            </a:r>
            <a:r>
              <a:rPr lang="en-US" sz="2800" dirty="0"/>
              <a:t>direct and indirect effect of Gender on Income via </a:t>
            </a:r>
            <a:r>
              <a:rPr lang="en-US" sz="2800" b="1" dirty="0">
                <a:solidFill>
                  <a:srgbClr val="FF2600"/>
                </a:solidFill>
              </a:rPr>
              <a:t>Marital Status </a:t>
            </a:r>
          </a:p>
          <a:p>
            <a:endParaRPr lang="en-US" sz="2800" b="1" dirty="0">
              <a:solidFill>
                <a:srgbClr val="FF2600"/>
              </a:solidFill>
            </a:endParaRPr>
          </a:p>
          <a:p>
            <a:r>
              <a:rPr lang="en-US" sz="2800" b="1" dirty="0"/>
              <a:t>Details: </a:t>
            </a:r>
            <a:r>
              <a:rPr lang="en-US" sz="2800" dirty="0"/>
              <a:t>Bias and accuracy measured using 5-fold cross validation (we </a:t>
            </a:r>
            <a:r>
              <a:rPr lang="en-US" sz="2800" b="1" dirty="0">
                <a:solidFill>
                  <a:srgbClr val="FF0000"/>
                </a:solidFill>
              </a:rPr>
              <a:t>ONLY</a:t>
            </a:r>
            <a:r>
              <a:rPr lang="en-US" sz="2800" dirty="0"/>
              <a:t> repaired training data)</a:t>
            </a:r>
          </a:p>
        </p:txBody>
      </p:sp>
      <p:sp>
        <p:nvSpPr>
          <p:cNvPr id="13" name="Rectangle 12">
            <a:extLst>
              <a:ext uri="{FF2B5EF4-FFF2-40B4-BE49-F238E27FC236}">
                <a16:creationId xmlns:a16="http://schemas.microsoft.com/office/drawing/2014/main" id="{CE28EDA1-DFD0-4148-B5D4-C0ABD52DC231}"/>
              </a:ext>
            </a:extLst>
          </p:cNvPr>
          <p:cNvSpPr/>
          <p:nvPr/>
        </p:nvSpPr>
        <p:spPr>
          <a:xfrm>
            <a:off x="6669317" y="165167"/>
            <a:ext cx="4572000" cy="590931"/>
          </a:xfrm>
          <a:prstGeom prst="rect">
            <a:avLst/>
          </a:prstGeom>
        </p:spPr>
        <p:txBody>
          <a:bodyPr wrap="square">
            <a:spAutoFit/>
          </a:bodyPr>
          <a:lstStyle/>
          <a:p>
            <a:pPr>
              <a:lnSpc>
                <a:spcPct val="90000"/>
              </a:lnSpc>
            </a:pPr>
            <a:endParaRPr lang="en-US" altLang="en-US" sz="1800" dirty="0">
              <a:solidFill>
                <a:srgbClr val="0432FF"/>
              </a:solidFill>
            </a:endParaRPr>
          </a:p>
          <a:p>
            <a:pPr>
              <a:lnSpc>
                <a:spcPct val="90000"/>
              </a:lnSpc>
            </a:pPr>
            <a:r>
              <a:rPr lang="en-US" altLang="en-US" sz="1800" dirty="0">
                <a:solidFill>
                  <a:srgbClr val="0432FF"/>
                </a:solidFill>
              </a:rPr>
              <a:t>Source: Census bureau</a:t>
            </a:r>
          </a:p>
        </p:txBody>
      </p:sp>
    </p:spTree>
    <p:extLst>
      <p:ext uri="{BB962C8B-B14F-4D97-AF65-F5344CB8AC3E}">
        <p14:creationId xmlns:p14="http://schemas.microsoft.com/office/powerpoint/2010/main" val="982300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591E82-DE80-6A40-9160-E0656F7473C4}"/>
              </a:ext>
            </a:extLst>
          </p:cNvPr>
          <p:cNvSpPr>
            <a:spLocks noGrp="1"/>
          </p:cNvSpPr>
          <p:nvPr>
            <p:ph type="sldNum" sz="quarter" idx="12"/>
          </p:nvPr>
        </p:nvSpPr>
        <p:spPr/>
        <p:txBody>
          <a:bodyPr/>
          <a:lstStyle/>
          <a:p>
            <a:fld id="{957239CD-2F0E-0D4D-84EB-78B480075DD5}" type="slidenum">
              <a:rPr lang="en-US" smtClean="0"/>
              <a:t>71</a:t>
            </a:fld>
            <a:endParaRPr lang="en-US"/>
          </a:p>
        </p:txBody>
      </p:sp>
      <p:sp>
        <p:nvSpPr>
          <p:cNvPr id="7" name="Title 1">
            <a:extLst>
              <a:ext uri="{FF2B5EF4-FFF2-40B4-BE49-F238E27FC236}">
                <a16:creationId xmlns:a16="http://schemas.microsoft.com/office/drawing/2014/main" id="{C4C7BD51-9BA1-FD4D-A278-CE91966E7421}"/>
              </a:ext>
            </a:extLst>
          </p:cNvPr>
          <p:cNvSpPr>
            <a:spLocks noGrp="1"/>
          </p:cNvSpPr>
          <p:nvPr>
            <p:ph type="title" idx="4294967295"/>
          </p:nvPr>
        </p:nvSpPr>
        <p:spPr>
          <a:xfrm>
            <a:off x="0" y="274638"/>
            <a:ext cx="8229600" cy="1143000"/>
          </a:xfrm>
        </p:spPr>
        <p:txBody>
          <a:bodyPr/>
          <a:lstStyle/>
          <a:p>
            <a:r>
              <a:rPr lang="en-US" dirty="0"/>
              <a:t>Capuchin vs. Others</a:t>
            </a:r>
          </a:p>
        </p:txBody>
      </p:sp>
      <p:pic>
        <p:nvPicPr>
          <p:cNvPr id="16" name="Picture 15">
            <a:extLst>
              <a:ext uri="{FF2B5EF4-FFF2-40B4-BE49-F238E27FC236}">
                <a16:creationId xmlns:a16="http://schemas.microsoft.com/office/drawing/2014/main" id="{B8C0A1E0-D73C-774B-9036-DA1A2D3EB6F9}"/>
              </a:ext>
            </a:extLst>
          </p:cNvPr>
          <p:cNvPicPr>
            <a:picLocks noChangeAspect="1"/>
          </p:cNvPicPr>
          <p:nvPr/>
        </p:nvPicPr>
        <p:blipFill>
          <a:blip r:embed="rId3"/>
          <a:stretch>
            <a:fillRect/>
          </a:stretch>
        </p:blipFill>
        <p:spPr>
          <a:xfrm>
            <a:off x="1300162" y="1861210"/>
            <a:ext cx="5943600" cy="4991100"/>
          </a:xfrm>
          <a:prstGeom prst="rect">
            <a:avLst/>
          </a:prstGeom>
        </p:spPr>
      </p:pic>
      <p:sp>
        <p:nvSpPr>
          <p:cNvPr id="17" name="Rounded Rectangle 16">
            <a:extLst>
              <a:ext uri="{FF2B5EF4-FFF2-40B4-BE49-F238E27FC236}">
                <a16:creationId xmlns:a16="http://schemas.microsoft.com/office/drawing/2014/main" id="{DEE5ABD5-AB75-1847-B9FE-A43B5F9401A5}"/>
              </a:ext>
            </a:extLst>
          </p:cNvPr>
          <p:cNvSpPr/>
          <p:nvPr/>
        </p:nvSpPr>
        <p:spPr>
          <a:xfrm>
            <a:off x="1042992" y="2073937"/>
            <a:ext cx="1814513" cy="33686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3F725A5-B420-794E-9230-00DE755EDF9A}"/>
              </a:ext>
            </a:extLst>
          </p:cNvPr>
          <p:cNvSpPr txBox="1"/>
          <p:nvPr/>
        </p:nvSpPr>
        <p:spPr>
          <a:xfrm>
            <a:off x="1473195" y="2191159"/>
            <a:ext cx="1282723" cy="384721"/>
          </a:xfrm>
          <a:prstGeom prst="rect">
            <a:avLst/>
          </a:prstGeom>
          <a:solidFill>
            <a:schemeClr val="bg1"/>
          </a:solidFill>
        </p:spPr>
        <p:txBody>
          <a:bodyPr wrap="none" rtlCol="0">
            <a:spAutoFit/>
          </a:bodyPr>
          <a:lstStyle/>
          <a:p>
            <a:r>
              <a:rPr lang="en-US" dirty="0">
                <a:solidFill>
                  <a:srgbClr val="000000"/>
                </a:solidFill>
              </a:rPr>
              <a:t>Causal Bias</a:t>
            </a:r>
          </a:p>
        </p:txBody>
      </p:sp>
      <p:sp>
        <p:nvSpPr>
          <p:cNvPr id="19" name="TextBox 18">
            <a:extLst>
              <a:ext uri="{FF2B5EF4-FFF2-40B4-BE49-F238E27FC236}">
                <a16:creationId xmlns:a16="http://schemas.microsoft.com/office/drawing/2014/main" id="{9E569775-8F28-3F48-9F7F-D2593C528CD7}"/>
              </a:ext>
            </a:extLst>
          </p:cNvPr>
          <p:cNvSpPr txBox="1"/>
          <p:nvPr/>
        </p:nvSpPr>
        <p:spPr>
          <a:xfrm>
            <a:off x="980277" y="3086343"/>
            <a:ext cx="1812484" cy="384721"/>
          </a:xfrm>
          <a:prstGeom prst="rect">
            <a:avLst/>
          </a:prstGeom>
          <a:solidFill>
            <a:schemeClr val="bg1"/>
          </a:solidFill>
        </p:spPr>
        <p:txBody>
          <a:bodyPr wrap="none" rtlCol="0">
            <a:spAutoFit/>
          </a:bodyPr>
          <a:lstStyle/>
          <a:p>
            <a:r>
              <a:rPr lang="en-US" dirty="0">
                <a:solidFill>
                  <a:srgbClr val="000000"/>
                </a:solidFill>
              </a:rPr>
              <a:t>Statistical Parity</a:t>
            </a:r>
          </a:p>
        </p:txBody>
      </p:sp>
      <p:sp>
        <p:nvSpPr>
          <p:cNvPr id="20" name="TextBox 19">
            <a:extLst>
              <a:ext uri="{FF2B5EF4-FFF2-40B4-BE49-F238E27FC236}">
                <a16:creationId xmlns:a16="http://schemas.microsoft.com/office/drawing/2014/main" id="{920AC442-DBCA-4C42-81E2-73ED67FDB585}"/>
              </a:ext>
            </a:extLst>
          </p:cNvPr>
          <p:cNvSpPr txBox="1"/>
          <p:nvPr/>
        </p:nvSpPr>
        <p:spPr>
          <a:xfrm>
            <a:off x="445068" y="3897133"/>
            <a:ext cx="2425151" cy="384721"/>
          </a:xfrm>
          <a:prstGeom prst="rect">
            <a:avLst/>
          </a:prstGeom>
          <a:solidFill>
            <a:schemeClr val="bg1"/>
          </a:solidFill>
        </p:spPr>
        <p:txBody>
          <a:bodyPr wrap="none" rtlCol="0">
            <a:spAutoFit/>
          </a:bodyPr>
          <a:lstStyle/>
          <a:p>
            <a:r>
              <a:rPr lang="en-US" dirty="0">
                <a:solidFill>
                  <a:srgbClr val="000000"/>
                </a:solidFill>
              </a:rPr>
              <a:t>False Positive Balance</a:t>
            </a:r>
          </a:p>
        </p:txBody>
      </p:sp>
      <p:sp>
        <p:nvSpPr>
          <p:cNvPr id="21" name="TextBox 20">
            <a:extLst>
              <a:ext uri="{FF2B5EF4-FFF2-40B4-BE49-F238E27FC236}">
                <a16:creationId xmlns:a16="http://schemas.microsoft.com/office/drawing/2014/main" id="{99AF734B-E56A-2846-9500-FFC187C15A7B}"/>
              </a:ext>
            </a:extLst>
          </p:cNvPr>
          <p:cNvSpPr txBox="1"/>
          <p:nvPr/>
        </p:nvSpPr>
        <p:spPr>
          <a:xfrm>
            <a:off x="400056" y="4714987"/>
            <a:ext cx="2380523" cy="384721"/>
          </a:xfrm>
          <a:prstGeom prst="rect">
            <a:avLst/>
          </a:prstGeom>
          <a:solidFill>
            <a:schemeClr val="bg1"/>
          </a:solidFill>
        </p:spPr>
        <p:txBody>
          <a:bodyPr wrap="none" rtlCol="0">
            <a:spAutoFit/>
          </a:bodyPr>
          <a:lstStyle/>
          <a:p>
            <a:r>
              <a:rPr lang="en-US" dirty="0">
                <a:solidFill>
                  <a:srgbClr val="000000"/>
                </a:solidFill>
              </a:rPr>
              <a:t>True Negative Balance</a:t>
            </a:r>
          </a:p>
        </p:txBody>
      </p:sp>
      <p:sp>
        <p:nvSpPr>
          <p:cNvPr id="24" name="Oval 23">
            <a:extLst>
              <a:ext uri="{FF2B5EF4-FFF2-40B4-BE49-F238E27FC236}">
                <a16:creationId xmlns:a16="http://schemas.microsoft.com/office/drawing/2014/main" id="{0D6C8C27-F6FE-5646-B9CE-0E286BD76CAE}"/>
              </a:ext>
            </a:extLst>
          </p:cNvPr>
          <p:cNvSpPr/>
          <p:nvPr/>
        </p:nvSpPr>
        <p:spPr>
          <a:xfrm>
            <a:off x="3843337" y="2973784"/>
            <a:ext cx="1691698" cy="4972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A7613A6C-2AE1-C946-9386-F25F6331A36E}"/>
              </a:ext>
            </a:extLst>
          </p:cNvPr>
          <p:cNvPicPr>
            <a:picLocks noChangeAspect="1"/>
          </p:cNvPicPr>
          <p:nvPr/>
        </p:nvPicPr>
        <p:blipFill>
          <a:blip r:embed="rId4"/>
          <a:stretch>
            <a:fillRect/>
          </a:stretch>
        </p:blipFill>
        <p:spPr>
          <a:xfrm>
            <a:off x="5151741" y="1486367"/>
            <a:ext cx="766588" cy="749686"/>
          </a:xfrm>
          <a:prstGeom prst="rect">
            <a:avLst/>
          </a:prstGeom>
        </p:spPr>
      </p:pic>
      <p:sp>
        <p:nvSpPr>
          <p:cNvPr id="13" name="Rectangle 12">
            <a:extLst>
              <a:ext uri="{FF2B5EF4-FFF2-40B4-BE49-F238E27FC236}">
                <a16:creationId xmlns:a16="http://schemas.microsoft.com/office/drawing/2014/main" id="{EA1F31C2-9E50-9C4D-B1D5-D17C7620131E}"/>
              </a:ext>
            </a:extLst>
          </p:cNvPr>
          <p:cNvSpPr/>
          <p:nvPr/>
        </p:nvSpPr>
        <p:spPr>
          <a:xfrm>
            <a:off x="267935" y="88086"/>
            <a:ext cx="2644763" cy="369332"/>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none" rtlCol="0" anchor="ctr">
            <a:spAutoFit/>
          </a:bodyPr>
          <a:lstStyle/>
          <a:p>
            <a:pPr algn="ctr"/>
            <a:r>
              <a:rPr lang="en-US" sz="1800" dirty="0">
                <a:solidFill>
                  <a:srgbClr val="FF0000"/>
                </a:solidFill>
              </a:rPr>
              <a:t>yellow is good, dark is bad</a:t>
            </a:r>
          </a:p>
        </p:txBody>
      </p:sp>
      <p:sp>
        <p:nvSpPr>
          <p:cNvPr id="14" name="TextBox 13">
            <a:extLst>
              <a:ext uri="{FF2B5EF4-FFF2-40B4-BE49-F238E27FC236}">
                <a16:creationId xmlns:a16="http://schemas.microsoft.com/office/drawing/2014/main" id="{27602349-4C2A-1C48-999B-41091272F8D0}"/>
              </a:ext>
            </a:extLst>
          </p:cNvPr>
          <p:cNvSpPr txBox="1"/>
          <p:nvPr/>
        </p:nvSpPr>
        <p:spPr>
          <a:xfrm>
            <a:off x="5729286" y="1232972"/>
            <a:ext cx="3743324" cy="646331"/>
          </a:xfrm>
          <a:prstGeom prst="rect">
            <a:avLst/>
          </a:prstGeom>
          <a:noFill/>
        </p:spPr>
        <p:txBody>
          <a:bodyPr wrap="square" rtlCol="0">
            <a:spAutoFit/>
          </a:bodyPr>
          <a:lstStyle/>
          <a:p>
            <a:r>
              <a:rPr lang="en-US" sz="1800" dirty="0">
                <a:solidFill>
                  <a:srgbClr val="FF0000"/>
                </a:solidFill>
              </a:rPr>
              <a:t>[</a:t>
            </a:r>
            <a:r>
              <a:rPr lang="en-US" sz="1800" dirty="0" err="1">
                <a:solidFill>
                  <a:srgbClr val="FF0000"/>
                </a:solidFill>
              </a:rPr>
              <a:t>Fledman</a:t>
            </a:r>
            <a:r>
              <a:rPr lang="en-US" sz="1800" dirty="0">
                <a:solidFill>
                  <a:srgbClr val="FF0000"/>
                </a:solidFill>
              </a:rPr>
              <a:t> et. al.  SIGKDD 2015]</a:t>
            </a:r>
          </a:p>
          <a:p>
            <a:r>
              <a:rPr lang="en-US" sz="1800" dirty="0">
                <a:solidFill>
                  <a:srgbClr val="FF0000"/>
                </a:solidFill>
              </a:rPr>
              <a:t>[</a:t>
            </a:r>
            <a:r>
              <a:rPr lang="en-US" sz="1800" dirty="0" err="1">
                <a:solidFill>
                  <a:srgbClr val="FF0000"/>
                </a:solidFill>
              </a:rPr>
              <a:t>Calmon</a:t>
            </a:r>
            <a:r>
              <a:rPr lang="en-US" sz="1800" dirty="0">
                <a:solidFill>
                  <a:srgbClr val="FF0000"/>
                </a:solidFill>
              </a:rPr>
              <a:t> et. al.,  NIPS 2017]</a:t>
            </a:r>
          </a:p>
        </p:txBody>
      </p:sp>
    </p:spTree>
    <p:extLst>
      <p:ext uri="{BB962C8B-B14F-4D97-AF65-F5344CB8AC3E}">
        <p14:creationId xmlns:p14="http://schemas.microsoft.com/office/powerpoint/2010/main" val="900302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89C5-57A7-DC4E-B58C-6CBA2E8EB8B2}"/>
              </a:ext>
            </a:extLst>
          </p:cNvPr>
          <p:cNvPicPr>
            <a:picLocks noChangeAspect="1"/>
          </p:cNvPicPr>
          <p:nvPr/>
        </p:nvPicPr>
        <p:blipFill>
          <a:blip r:embed="rId2"/>
          <a:stretch>
            <a:fillRect/>
          </a:stretch>
        </p:blipFill>
        <p:spPr>
          <a:xfrm>
            <a:off x="5479473" y="457200"/>
            <a:ext cx="1346200" cy="1682750"/>
          </a:xfrm>
          <a:prstGeom prst="rect">
            <a:avLst/>
          </a:prstGeom>
        </p:spPr>
      </p:pic>
      <p:sp>
        <p:nvSpPr>
          <p:cNvPr id="5" name="TextBox 4">
            <a:extLst>
              <a:ext uri="{FF2B5EF4-FFF2-40B4-BE49-F238E27FC236}">
                <a16:creationId xmlns:a16="http://schemas.microsoft.com/office/drawing/2014/main" id="{9D4C47E3-5332-1546-B571-9FF8ACEC3B48}"/>
              </a:ext>
            </a:extLst>
          </p:cNvPr>
          <p:cNvSpPr txBox="1"/>
          <p:nvPr/>
        </p:nvSpPr>
        <p:spPr>
          <a:xfrm>
            <a:off x="5479473" y="2286000"/>
            <a:ext cx="1447800" cy="369332"/>
          </a:xfrm>
          <a:prstGeom prst="rect">
            <a:avLst/>
          </a:prstGeom>
          <a:noFill/>
        </p:spPr>
        <p:txBody>
          <a:bodyPr wrap="square" rtlCol="0">
            <a:spAutoFit/>
          </a:bodyPr>
          <a:lstStyle/>
          <a:p>
            <a:r>
              <a:rPr lang="en-US" dirty="0"/>
              <a:t>Babak </a:t>
            </a:r>
            <a:r>
              <a:rPr lang="en-US" dirty="0" err="1"/>
              <a:t>Salimi</a:t>
            </a:r>
            <a:endParaRPr lang="en-US" dirty="0"/>
          </a:p>
        </p:txBody>
      </p:sp>
      <p:pic>
        <p:nvPicPr>
          <p:cNvPr id="6" name="Picture 5">
            <a:extLst>
              <a:ext uri="{FF2B5EF4-FFF2-40B4-BE49-F238E27FC236}">
                <a16:creationId xmlns:a16="http://schemas.microsoft.com/office/drawing/2014/main" id="{C24DB049-EFD5-BD49-A03A-0403100C06DF}"/>
              </a:ext>
            </a:extLst>
          </p:cNvPr>
          <p:cNvPicPr>
            <a:picLocks noChangeAspect="1"/>
          </p:cNvPicPr>
          <p:nvPr/>
        </p:nvPicPr>
        <p:blipFill>
          <a:blip r:embed="rId3"/>
          <a:stretch>
            <a:fillRect/>
          </a:stretch>
        </p:blipFill>
        <p:spPr>
          <a:xfrm>
            <a:off x="7086600" y="457200"/>
            <a:ext cx="1799863" cy="1676400"/>
          </a:xfrm>
          <a:prstGeom prst="rect">
            <a:avLst/>
          </a:prstGeom>
        </p:spPr>
      </p:pic>
      <p:sp>
        <p:nvSpPr>
          <p:cNvPr id="7" name="TextBox 6">
            <a:extLst>
              <a:ext uri="{FF2B5EF4-FFF2-40B4-BE49-F238E27FC236}">
                <a16:creationId xmlns:a16="http://schemas.microsoft.com/office/drawing/2014/main" id="{37A2E6D3-F399-3047-81B4-CC0580525E0F}"/>
              </a:ext>
            </a:extLst>
          </p:cNvPr>
          <p:cNvSpPr txBox="1"/>
          <p:nvPr/>
        </p:nvSpPr>
        <p:spPr>
          <a:xfrm>
            <a:off x="7162800" y="2286000"/>
            <a:ext cx="1676400" cy="369332"/>
          </a:xfrm>
          <a:prstGeom prst="rect">
            <a:avLst/>
          </a:prstGeom>
          <a:noFill/>
        </p:spPr>
        <p:txBody>
          <a:bodyPr wrap="square" rtlCol="0">
            <a:spAutoFit/>
          </a:bodyPr>
          <a:lstStyle/>
          <a:p>
            <a:r>
              <a:rPr lang="en-US" dirty="0"/>
              <a:t>Luke Rodriguez</a:t>
            </a:r>
          </a:p>
        </p:txBody>
      </p:sp>
      <p:sp>
        <p:nvSpPr>
          <p:cNvPr id="2" name="TextBox 1">
            <a:extLst>
              <a:ext uri="{FF2B5EF4-FFF2-40B4-BE49-F238E27FC236}">
                <a16:creationId xmlns:a16="http://schemas.microsoft.com/office/drawing/2014/main" id="{672304B0-4C08-E04F-8CDB-681CFD175CB4}"/>
              </a:ext>
            </a:extLst>
          </p:cNvPr>
          <p:cNvSpPr txBox="1"/>
          <p:nvPr/>
        </p:nvSpPr>
        <p:spPr>
          <a:xfrm>
            <a:off x="304800" y="762000"/>
            <a:ext cx="5029200" cy="523220"/>
          </a:xfrm>
          <a:prstGeom prst="rect">
            <a:avLst/>
          </a:prstGeom>
          <a:noFill/>
        </p:spPr>
        <p:txBody>
          <a:bodyPr wrap="square" rtlCol="0">
            <a:spAutoFit/>
          </a:bodyPr>
          <a:lstStyle/>
          <a:p>
            <a:r>
              <a:rPr lang="en-US" sz="2800" dirty="0"/>
              <a:t>Example: Transportation Data</a:t>
            </a:r>
          </a:p>
        </p:txBody>
      </p:sp>
      <p:pic>
        <p:nvPicPr>
          <p:cNvPr id="10" name="Picture 9">
            <a:extLst>
              <a:ext uri="{FF2B5EF4-FFF2-40B4-BE49-F238E27FC236}">
                <a16:creationId xmlns:a16="http://schemas.microsoft.com/office/drawing/2014/main" id="{37AF8CC1-F904-0D4B-A242-7E6B1A5EFB90}"/>
              </a:ext>
            </a:extLst>
          </p:cNvPr>
          <p:cNvPicPr>
            <a:picLocks noChangeAspect="1"/>
          </p:cNvPicPr>
          <p:nvPr/>
        </p:nvPicPr>
        <p:blipFill>
          <a:blip r:embed="rId4"/>
          <a:stretch>
            <a:fillRect/>
          </a:stretch>
        </p:blipFill>
        <p:spPr>
          <a:xfrm>
            <a:off x="0" y="0"/>
            <a:ext cx="9144000" cy="6858000"/>
          </a:xfrm>
          <a:prstGeom prst="rect">
            <a:avLst/>
          </a:prstGeom>
        </p:spPr>
      </p:pic>
      <p:sp>
        <p:nvSpPr>
          <p:cNvPr id="11" name="TextBox 10">
            <a:extLst>
              <a:ext uri="{FF2B5EF4-FFF2-40B4-BE49-F238E27FC236}">
                <a16:creationId xmlns:a16="http://schemas.microsoft.com/office/drawing/2014/main" id="{6D400F32-2BB9-AC40-AD5E-07F49B7F29B3}"/>
              </a:ext>
            </a:extLst>
          </p:cNvPr>
          <p:cNvSpPr txBox="1"/>
          <p:nvPr/>
        </p:nvSpPr>
        <p:spPr>
          <a:xfrm>
            <a:off x="838200" y="762000"/>
            <a:ext cx="3505200" cy="369332"/>
          </a:xfrm>
          <a:prstGeom prst="rect">
            <a:avLst/>
          </a:prstGeom>
          <a:noFill/>
        </p:spPr>
        <p:txBody>
          <a:bodyPr wrap="square" rtlCol="0">
            <a:spAutoFit/>
          </a:bodyPr>
          <a:lstStyle/>
          <a:p>
            <a:r>
              <a:rPr lang="en-US" dirty="0"/>
              <a:t>Example: Bike Share data</a:t>
            </a:r>
          </a:p>
        </p:txBody>
      </p:sp>
      <p:pic>
        <p:nvPicPr>
          <p:cNvPr id="14" name="Picture 13">
            <a:extLst>
              <a:ext uri="{FF2B5EF4-FFF2-40B4-BE49-F238E27FC236}">
                <a16:creationId xmlns:a16="http://schemas.microsoft.com/office/drawing/2014/main" id="{722CA69B-DB2E-4643-A8EB-10038D6AA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4800"/>
            <a:ext cx="9144000" cy="4062636"/>
          </a:xfrm>
          <a:prstGeom prst="rect">
            <a:avLst/>
          </a:prstGeom>
        </p:spPr>
      </p:pic>
    </p:spTree>
    <p:extLst>
      <p:ext uri="{BB962C8B-B14F-4D97-AF65-F5344CB8AC3E}">
        <p14:creationId xmlns:p14="http://schemas.microsoft.com/office/powerpoint/2010/main" val="379369039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31D2A98-2BE0-F545-9F51-B5A8A44CB341}"/>
              </a:ext>
            </a:extLst>
          </p:cNvPr>
          <p:cNvSpPr>
            <a:spLocks noGrp="1"/>
          </p:cNvSpPr>
          <p:nvPr>
            <p:ph type="title"/>
          </p:nvPr>
        </p:nvSpPr>
        <p:spPr/>
        <p:txBody>
          <a:bodyPr/>
          <a:lstStyle/>
          <a:p>
            <a:r>
              <a:rPr lang="en-US" dirty="0"/>
              <a:t>Example: Company -&gt; Gender</a:t>
            </a:r>
          </a:p>
        </p:txBody>
      </p:sp>
      <p:graphicFrame>
        <p:nvGraphicFramePr>
          <p:cNvPr id="5" name="Table 4"/>
          <p:cNvGraphicFramePr>
            <a:graphicFrameLocks noGrp="1"/>
          </p:cNvGraphicFramePr>
          <p:nvPr/>
        </p:nvGraphicFramePr>
        <p:xfrm>
          <a:off x="564776" y="2220759"/>
          <a:ext cx="6464208" cy="2926080"/>
        </p:xfrm>
        <a:graphic>
          <a:graphicData uri="http://schemas.openxmlformats.org/drawingml/2006/table">
            <a:tbl>
              <a:tblPr firstRow="1" bandRow="1">
                <a:tableStyleId>{5C22544A-7EE6-4342-B048-85BDC9FD1C3A}</a:tableStyleId>
              </a:tblPr>
              <a:tblGrid>
                <a:gridCol w="1616052">
                  <a:extLst>
                    <a:ext uri="{9D8B030D-6E8A-4147-A177-3AD203B41FA5}">
                      <a16:colId xmlns:a16="http://schemas.microsoft.com/office/drawing/2014/main" val="20000"/>
                    </a:ext>
                  </a:extLst>
                </a:gridCol>
                <a:gridCol w="1616052">
                  <a:extLst>
                    <a:ext uri="{9D8B030D-6E8A-4147-A177-3AD203B41FA5}">
                      <a16:colId xmlns:a16="http://schemas.microsoft.com/office/drawing/2014/main" val="20001"/>
                    </a:ext>
                  </a:extLst>
                </a:gridCol>
                <a:gridCol w="1616052">
                  <a:extLst>
                    <a:ext uri="{9D8B030D-6E8A-4147-A177-3AD203B41FA5}">
                      <a16:colId xmlns:a16="http://schemas.microsoft.com/office/drawing/2014/main" val="20002"/>
                    </a:ext>
                  </a:extLst>
                </a:gridCol>
                <a:gridCol w="1616052">
                  <a:extLst>
                    <a:ext uri="{9D8B030D-6E8A-4147-A177-3AD203B41FA5}">
                      <a16:colId xmlns:a16="http://schemas.microsoft.com/office/drawing/2014/main" val="20003"/>
                    </a:ext>
                  </a:extLst>
                </a:gridCol>
              </a:tblGrid>
              <a:tr h="231780">
                <a:tc>
                  <a:txBody>
                    <a:bodyPr/>
                    <a:lstStyle/>
                    <a:p>
                      <a:r>
                        <a:rPr lang="en-US" dirty="0"/>
                        <a:t>Origin</a:t>
                      </a:r>
                    </a:p>
                  </a:txBody>
                  <a:tcPr/>
                </a:tc>
                <a:tc>
                  <a:txBody>
                    <a:bodyPr/>
                    <a:lstStyle/>
                    <a:p>
                      <a:r>
                        <a:rPr lang="en-US" dirty="0"/>
                        <a:t>Destination</a:t>
                      </a:r>
                    </a:p>
                  </a:txBody>
                  <a:tcPr/>
                </a:tc>
                <a:tc>
                  <a:txBody>
                    <a:bodyPr/>
                    <a:lstStyle/>
                    <a:p>
                      <a:r>
                        <a:rPr lang="en-US" dirty="0"/>
                        <a:t>Company</a:t>
                      </a:r>
                    </a:p>
                  </a:txBody>
                  <a:tcPr/>
                </a:tc>
                <a:tc>
                  <a:txBody>
                    <a:bodyPr/>
                    <a:lstStyle/>
                    <a:p>
                      <a:r>
                        <a:rPr lang="en-US" dirty="0"/>
                        <a:t>Gender</a:t>
                      </a:r>
                    </a:p>
                  </a:txBody>
                  <a:tcPr/>
                </a:tc>
                <a:extLst>
                  <a:ext uri="{0D108BD9-81ED-4DB2-BD59-A6C34878D82A}">
                    <a16:rowId xmlns:a16="http://schemas.microsoft.com/office/drawing/2014/main" val="10000"/>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a:t>
                      </a:r>
                      <a:r>
                        <a:rPr lang="en-US" baseline="0" dirty="0"/>
                        <a:t> Inc.</a:t>
                      </a:r>
                      <a:endParaRPr lang="en-US" dirty="0"/>
                    </a:p>
                  </a:txBody>
                  <a:tcPr/>
                </a:tc>
                <a:tc>
                  <a:txBody>
                    <a:bodyPr/>
                    <a:lstStyle/>
                    <a:p>
                      <a:r>
                        <a:rPr lang="en-US" dirty="0"/>
                        <a:t>Female</a:t>
                      </a:r>
                    </a:p>
                  </a:txBody>
                  <a:tcPr/>
                </a:tc>
                <a:extLst>
                  <a:ext uri="{0D108BD9-81ED-4DB2-BD59-A6C34878D82A}">
                    <a16:rowId xmlns:a16="http://schemas.microsoft.com/office/drawing/2014/main" val="10001"/>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 Inc.</a:t>
                      </a:r>
                    </a:p>
                  </a:txBody>
                  <a:tcPr/>
                </a:tc>
                <a:tc>
                  <a:txBody>
                    <a:bodyPr/>
                    <a:lstStyle/>
                    <a:p>
                      <a:r>
                        <a:rPr lang="en-US" dirty="0"/>
                        <a:t>Male</a:t>
                      </a:r>
                    </a:p>
                  </a:txBody>
                  <a:tcPr/>
                </a:tc>
                <a:extLst>
                  <a:ext uri="{0D108BD9-81ED-4DB2-BD59-A6C34878D82A}">
                    <a16:rowId xmlns:a16="http://schemas.microsoft.com/office/drawing/2014/main" val="10002"/>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a:t>
                      </a:r>
                      <a:r>
                        <a:rPr lang="en-US" baseline="0" dirty="0" err="1"/>
                        <a:t>Corp</a:t>
                      </a:r>
                      <a:endParaRPr lang="en-US" dirty="0"/>
                    </a:p>
                  </a:txBody>
                  <a:tcPr/>
                </a:tc>
                <a:tc>
                  <a:txBody>
                    <a:bodyPr/>
                    <a:lstStyle/>
                    <a:p>
                      <a:r>
                        <a:rPr lang="en-US" dirty="0"/>
                        <a:t>Female</a:t>
                      </a:r>
                    </a:p>
                  </a:txBody>
                  <a:tcPr/>
                </a:tc>
                <a:extLst>
                  <a:ext uri="{0D108BD9-81ED-4DB2-BD59-A6C34878D82A}">
                    <a16:rowId xmlns:a16="http://schemas.microsoft.com/office/drawing/2014/main" val="10003"/>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4"/>
                  </a:ext>
                </a:extLst>
              </a:tr>
              <a:tr h="231780">
                <a:tc>
                  <a:txBody>
                    <a:bodyPr/>
                    <a:lstStyle/>
                    <a:p>
                      <a:r>
                        <a:rPr lang="en-US" dirty="0"/>
                        <a:t>U District</a:t>
                      </a:r>
                    </a:p>
                  </a:txBody>
                  <a:tcPr/>
                </a:tc>
                <a:tc>
                  <a:txBody>
                    <a:bodyPr/>
                    <a:lstStyle/>
                    <a:p>
                      <a:r>
                        <a:rPr lang="en-US" dirty="0"/>
                        <a:t>Capitol Hill</a:t>
                      </a:r>
                    </a:p>
                  </a:txBody>
                  <a:tcPr/>
                </a:tc>
                <a:tc>
                  <a:txBody>
                    <a:bodyPr/>
                    <a:lstStyle/>
                    <a:p>
                      <a:r>
                        <a:rPr lang="en-US" dirty="0"/>
                        <a:t>Bikes Inc.</a:t>
                      </a:r>
                    </a:p>
                  </a:txBody>
                  <a:tcPr/>
                </a:tc>
                <a:tc>
                  <a:txBody>
                    <a:bodyPr/>
                    <a:lstStyle/>
                    <a:p>
                      <a:r>
                        <a:rPr lang="en-US" dirty="0"/>
                        <a:t>Female</a:t>
                      </a:r>
                    </a:p>
                  </a:txBody>
                  <a:tcPr/>
                </a:tc>
                <a:extLst>
                  <a:ext uri="{0D108BD9-81ED-4DB2-BD59-A6C34878D82A}">
                    <a16:rowId xmlns:a16="http://schemas.microsoft.com/office/drawing/2014/main" val="10005"/>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Female</a:t>
                      </a:r>
                    </a:p>
                  </a:txBody>
                  <a:tcPr/>
                </a:tc>
                <a:extLst>
                  <a:ext uri="{0D108BD9-81ED-4DB2-BD59-A6C34878D82A}">
                    <a16:rowId xmlns:a16="http://schemas.microsoft.com/office/drawing/2014/main" val="10006"/>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rot="5400000">
            <a:off x="4733089" y="5018657"/>
            <a:ext cx="38996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3600" b="0" i="0" u="none" strike="noStrike" kern="1200" cap="none" spc="0" normalizeH="0" baseline="0" noProof="0" dirty="0">
                <a:ln>
                  <a:noFill/>
                </a:ln>
                <a:solidFill>
                  <a:prstClr val="black"/>
                </a:solidFill>
                <a:effectLst/>
                <a:uLnTx/>
                <a:uFillTx/>
                <a:latin typeface="Calibri"/>
                <a:ea typeface="ＭＳ Ｐゴシック" charset="0"/>
                <a:cs typeface="Mangal" panose="02040503050203030202" pitchFamily="18" charset="0"/>
              </a:rPr>
              <a:t>…</a:t>
            </a:r>
            <a:endParaRPr kumimoji="0" lang="en-US" sz="36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
        <p:nvSpPr>
          <p:cNvPr id="3" name="Rounded Rectangle 2"/>
          <p:cNvSpPr/>
          <p:nvPr/>
        </p:nvSpPr>
        <p:spPr>
          <a:xfrm>
            <a:off x="7035125" y="2845587"/>
            <a:ext cx="65836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p:nvSpPr>
        <p:spPr>
          <a:xfrm>
            <a:off x="7041684" y="3209442"/>
            <a:ext cx="74980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p:nvSpPr>
        <p:spPr>
          <a:xfrm>
            <a:off x="7041684" y="3569995"/>
            <a:ext cx="813816"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p:nvSpPr>
        <p:spPr>
          <a:xfrm>
            <a:off x="7028984" y="3933890"/>
            <a:ext cx="676656"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p:nvSpPr>
        <p:spPr>
          <a:xfrm>
            <a:off x="7028984" y="4294443"/>
            <a:ext cx="210312" cy="457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p:nvSpPr>
        <p:spPr>
          <a:xfrm>
            <a:off x="7027199" y="4654996"/>
            <a:ext cx="228600"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p:cNvSpPr/>
          <p:nvPr/>
        </p:nvSpPr>
        <p:spPr>
          <a:xfrm>
            <a:off x="7041684" y="5015549"/>
            <a:ext cx="118872"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7046447" y="254336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38</a:t>
            </a:r>
          </a:p>
        </p:txBody>
      </p:sp>
      <p:sp>
        <p:nvSpPr>
          <p:cNvPr id="13" name="TextBox 12"/>
          <p:cNvSpPr txBox="1"/>
          <p:nvPr/>
        </p:nvSpPr>
        <p:spPr>
          <a:xfrm>
            <a:off x="7060291" y="2901189"/>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43</a:t>
            </a:r>
          </a:p>
        </p:txBody>
      </p:sp>
      <p:sp>
        <p:nvSpPr>
          <p:cNvPr id="14" name="TextBox 13"/>
          <p:cNvSpPr txBox="1"/>
          <p:nvPr/>
        </p:nvSpPr>
        <p:spPr>
          <a:xfrm>
            <a:off x="7060291" y="3253273"/>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47</a:t>
            </a:r>
          </a:p>
        </p:txBody>
      </p:sp>
      <p:sp>
        <p:nvSpPr>
          <p:cNvPr id="15" name="TextBox 14"/>
          <p:cNvSpPr txBox="1"/>
          <p:nvPr/>
        </p:nvSpPr>
        <p:spPr>
          <a:xfrm>
            <a:off x="7060291" y="3614077"/>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39</a:t>
            </a:r>
          </a:p>
        </p:txBody>
      </p:sp>
      <p:sp>
        <p:nvSpPr>
          <p:cNvPr id="16" name="TextBox 15"/>
          <p:cNvSpPr txBox="1"/>
          <p:nvPr/>
        </p:nvSpPr>
        <p:spPr>
          <a:xfrm>
            <a:off x="7057877" y="398138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15</a:t>
            </a:r>
          </a:p>
        </p:txBody>
      </p:sp>
      <p:sp>
        <p:nvSpPr>
          <p:cNvPr id="17" name="TextBox 16"/>
          <p:cNvSpPr txBox="1"/>
          <p:nvPr/>
        </p:nvSpPr>
        <p:spPr>
          <a:xfrm>
            <a:off x="7057877" y="4350720"/>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13</a:t>
            </a:r>
          </a:p>
        </p:txBody>
      </p:sp>
      <p:sp>
        <p:nvSpPr>
          <p:cNvPr id="18" name="TextBox 17"/>
          <p:cNvSpPr txBox="1"/>
          <p:nvPr/>
        </p:nvSpPr>
        <p:spPr>
          <a:xfrm>
            <a:off x="7160556" y="4693715"/>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7</a:t>
            </a:r>
            <a:endPar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
        <p:nvSpPr>
          <p:cNvPr id="19" name="TextBox 18"/>
          <p:cNvSpPr txBox="1"/>
          <p:nvPr/>
        </p:nvSpPr>
        <p:spPr>
          <a:xfrm>
            <a:off x="9692640" y="374904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2214369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0408472"/>
              </p:ext>
            </p:extLst>
          </p:nvPr>
        </p:nvGraphicFramePr>
        <p:xfrm>
          <a:off x="517908" y="2819400"/>
          <a:ext cx="6464208" cy="2926080"/>
        </p:xfrm>
        <a:graphic>
          <a:graphicData uri="http://schemas.openxmlformats.org/drawingml/2006/table">
            <a:tbl>
              <a:tblPr firstRow="1" bandRow="1">
                <a:tableStyleId>{5C22544A-7EE6-4342-B048-85BDC9FD1C3A}</a:tableStyleId>
              </a:tblPr>
              <a:tblGrid>
                <a:gridCol w="1616052">
                  <a:extLst>
                    <a:ext uri="{9D8B030D-6E8A-4147-A177-3AD203B41FA5}">
                      <a16:colId xmlns:a16="http://schemas.microsoft.com/office/drawing/2014/main" val="20000"/>
                    </a:ext>
                  </a:extLst>
                </a:gridCol>
                <a:gridCol w="1616052">
                  <a:extLst>
                    <a:ext uri="{9D8B030D-6E8A-4147-A177-3AD203B41FA5}">
                      <a16:colId xmlns:a16="http://schemas.microsoft.com/office/drawing/2014/main" val="20001"/>
                    </a:ext>
                  </a:extLst>
                </a:gridCol>
                <a:gridCol w="1616052">
                  <a:extLst>
                    <a:ext uri="{9D8B030D-6E8A-4147-A177-3AD203B41FA5}">
                      <a16:colId xmlns:a16="http://schemas.microsoft.com/office/drawing/2014/main" val="20002"/>
                    </a:ext>
                  </a:extLst>
                </a:gridCol>
                <a:gridCol w="1616052">
                  <a:extLst>
                    <a:ext uri="{9D8B030D-6E8A-4147-A177-3AD203B41FA5}">
                      <a16:colId xmlns:a16="http://schemas.microsoft.com/office/drawing/2014/main" val="20003"/>
                    </a:ext>
                  </a:extLst>
                </a:gridCol>
              </a:tblGrid>
              <a:tr h="231780">
                <a:tc>
                  <a:txBody>
                    <a:bodyPr/>
                    <a:lstStyle/>
                    <a:p>
                      <a:r>
                        <a:rPr lang="en-US" dirty="0"/>
                        <a:t>Origin</a:t>
                      </a:r>
                    </a:p>
                  </a:txBody>
                  <a:tcPr/>
                </a:tc>
                <a:tc>
                  <a:txBody>
                    <a:bodyPr/>
                    <a:lstStyle/>
                    <a:p>
                      <a:r>
                        <a:rPr lang="en-US" dirty="0"/>
                        <a:t>Destination</a:t>
                      </a:r>
                    </a:p>
                  </a:txBody>
                  <a:tcPr/>
                </a:tc>
                <a:tc>
                  <a:txBody>
                    <a:bodyPr/>
                    <a:lstStyle/>
                    <a:p>
                      <a:r>
                        <a:rPr lang="en-US" dirty="0"/>
                        <a:t>Company</a:t>
                      </a:r>
                    </a:p>
                  </a:txBody>
                  <a:tcPr/>
                </a:tc>
                <a:tc>
                  <a:txBody>
                    <a:bodyPr/>
                    <a:lstStyle/>
                    <a:p>
                      <a:r>
                        <a:rPr lang="en-US" dirty="0"/>
                        <a:t>Gender</a:t>
                      </a:r>
                    </a:p>
                  </a:txBody>
                  <a:tcPr/>
                </a:tc>
                <a:extLst>
                  <a:ext uri="{0D108BD9-81ED-4DB2-BD59-A6C34878D82A}">
                    <a16:rowId xmlns:a16="http://schemas.microsoft.com/office/drawing/2014/main" val="10000"/>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a:t>
                      </a:r>
                      <a:r>
                        <a:rPr lang="en-US" baseline="0" dirty="0"/>
                        <a:t> Inc.</a:t>
                      </a:r>
                      <a:endParaRPr lang="en-US" dirty="0"/>
                    </a:p>
                  </a:txBody>
                  <a:tcPr/>
                </a:tc>
                <a:tc>
                  <a:txBody>
                    <a:bodyPr/>
                    <a:lstStyle/>
                    <a:p>
                      <a:r>
                        <a:rPr lang="en-US" dirty="0"/>
                        <a:t>Female</a:t>
                      </a:r>
                    </a:p>
                  </a:txBody>
                  <a:tcPr/>
                </a:tc>
                <a:extLst>
                  <a:ext uri="{0D108BD9-81ED-4DB2-BD59-A6C34878D82A}">
                    <a16:rowId xmlns:a16="http://schemas.microsoft.com/office/drawing/2014/main" val="10001"/>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 Inc.</a:t>
                      </a:r>
                    </a:p>
                  </a:txBody>
                  <a:tcPr/>
                </a:tc>
                <a:tc>
                  <a:txBody>
                    <a:bodyPr/>
                    <a:lstStyle/>
                    <a:p>
                      <a:r>
                        <a:rPr lang="en-US" dirty="0"/>
                        <a:t>Male</a:t>
                      </a:r>
                    </a:p>
                  </a:txBody>
                  <a:tcPr/>
                </a:tc>
                <a:extLst>
                  <a:ext uri="{0D108BD9-81ED-4DB2-BD59-A6C34878D82A}">
                    <a16:rowId xmlns:a16="http://schemas.microsoft.com/office/drawing/2014/main" val="10002"/>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a:t>
                      </a:r>
                      <a:r>
                        <a:rPr lang="en-US" baseline="0" dirty="0" err="1"/>
                        <a:t>Corp</a:t>
                      </a:r>
                      <a:endParaRPr lang="en-US" dirty="0"/>
                    </a:p>
                  </a:txBody>
                  <a:tcPr/>
                </a:tc>
                <a:tc>
                  <a:txBody>
                    <a:bodyPr/>
                    <a:lstStyle/>
                    <a:p>
                      <a:r>
                        <a:rPr lang="en-US" dirty="0"/>
                        <a:t>Female</a:t>
                      </a:r>
                    </a:p>
                  </a:txBody>
                  <a:tcPr/>
                </a:tc>
                <a:extLst>
                  <a:ext uri="{0D108BD9-81ED-4DB2-BD59-A6C34878D82A}">
                    <a16:rowId xmlns:a16="http://schemas.microsoft.com/office/drawing/2014/main" val="10003"/>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4"/>
                  </a:ext>
                </a:extLst>
              </a:tr>
              <a:tr h="231780">
                <a:tc>
                  <a:txBody>
                    <a:bodyPr/>
                    <a:lstStyle/>
                    <a:p>
                      <a:r>
                        <a:rPr lang="en-US" dirty="0"/>
                        <a:t>U District</a:t>
                      </a:r>
                    </a:p>
                  </a:txBody>
                  <a:tcPr/>
                </a:tc>
                <a:tc>
                  <a:txBody>
                    <a:bodyPr/>
                    <a:lstStyle/>
                    <a:p>
                      <a:r>
                        <a:rPr lang="en-US" dirty="0"/>
                        <a:t>Capitol Hill</a:t>
                      </a:r>
                    </a:p>
                  </a:txBody>
                  <a:tcPr/>
                </a:tc>
                <a:tc>
                  <a:txBody>
                    <a:bodyPr/>
                    <a:lstStyle/>
                    <a:p>
                      <a:r>
                        <a:rPr lang="en-US" dirty="0"/>
                        <a:t>Bikes Inc.</a:t>
                      </a:r>
                    </a:p>
                  </a:txBody>
                  <a:tcPr/>
                </a:tc>
                <a:tc>
                  <a:txBody>
                    <a:bodyPr/>
                    <a:lstStyle/>
                    <a:p>
                      <a:r>
                        <a:rPr lang="en-US" dirty="0"/>
                        <a:t>Female</a:t>
                      </a:r>
                    </a:p>
                  </a:txBody>
                  <a:tcPr/>
                </a:tc>
                <a:extLst>
                  <a:ext uri="{0D108BD9-81ED-4DB2-BD59-A6C34878D82A}">
                    <a16:rowId xmlns:a16="http://schemas.microsoft.com/office/drawing/2014/main" val="10005"/>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Female</a:t>
                      </a:r>
                    </a:p>
                  </a:txBody>
                  <a:tcPr/>
                </a:tc>
                <a:extLst>
                  <a:ext uri="{0D108BD9-81ED-4DB2-BD59-A6C34878D82A}">
                    <a16:rowId xmlns:a16="http://schemas.microsoft.com/office/drawing/2014/main" val="10006"/>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rot="5400000">
            <a:off x="4686221" y="5617298"/>
            <a:ext cx="38996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3600" b="0" i="0" u="none" strike="noStrike" kern="1200" cap="none" spc="0" normalizeH="0" baseline="0" noProof="0" dirty="0">
                <a:ln>
                  <a:noFill/>
                </a:ln>
                <a:solidFill>
                  <a:prstClr val="black"/>
                </a:solidFill>
                <a:effectLst/>
                <a:uLnTx/>
                <a:uFillTx/>
                <a:latin typeface="Calibri"/>
                <a:ea typeface="ＭＳ Ｐゴシック" charset="0"/>
                <a:cs typeface="Mangal" panose="02040503050203030202" pitchFamily="18" charset="0"/>
              </a:rPr>
              <a:t>…</a:t>
            </a:r>
            <a:endParaRPr kumimoji="0" lang="en-US" sz="36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
        <p:nvSpPr>
          <p:cNvPr id="3" name="Rounded Rectangle 2"/>
          <p:cNvSpPr/>
          <p:nvPr/>
        </p:nvSpPr>
        <p:spPr>
          <a:xfrm>
            <a:off x="6988257" y="3444228"/>
            <a:ext cx="65836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p:nvSpPr>
        <p:spPr>
          <a:xfrm>
            <a:off x="6994816" y="3808083"/>
            <a:ext cx="74980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p:nvSpPr>
        <p:spPr>
          <a:xfrm>
            <a:off x="6994816" y="4168636"/>
            <a:ext cx="813816"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p:nvSpPr>
        <p:spPr>
          <a:xfrm>
            <a:off x="6982117" y="4532531"/>
            <a:ext cx="2084831" cy="47498"/>
          </a:xfrm>
          <a:prstGeom prst="roundRect">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p:nvSpPr>
        <p:spPr>
          <a:xfrm>
            <a:off x="6982116" y="4893084"/>
            <a:ext cx="210312" cy="457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p:nvSpPr>
        <p:spPr>
          <a:xfrm>
            <a:off x="6980331" y="5253637"/>
            <a:ext cx="228600"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p:cNvSpPr/>
          <p:nvPr/>
        </p:nvSpPr>
        <p:spPr>
          <a:xfrm>
            <a:off x="6994816" y="5614190"/>
            <a:ext cx="612648" cy="47498"/>
          </a:xfrm>
          <a:prstGeom prst="roundRect">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6999579" y="3142009"/>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38</a:t>
            </a:r>
          </a:p>
        </p:txBody>
      </p:sp>
      <p:sp>
        <p:nvSpPr>
          <p:cNvPr id="13" name="TextBox 12"/>
          <p:cNvSpPr txBox="1"/>
          <p:nvPr/>
        </p:nvSpPr>
        <p:spPr>
          <a:xfrm>
            <a:off x="7013423" y="3499830"/>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43</a:t>
            </a:r>
          </a:p>
        </p:txBody>
      </p:sp>
      <p:sp>
        <p:nvSpPr>
          <p:cNvPr id="14" name="TextBox 13"/>
          <p:cNvSpPr txBox="1"/>
          <p:nvPr/>
        </p:nvSpPr>
        <p:spPr>
          <a:xfrm>
            <a:off x="7013423" y="385191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47</a:t>
            </a:r>
          </a:p>
        </p:txBody>
      </p:sp>
      <p:sp>
        <p:nvSpPr>
          <p:cNvPr id="15" name="TextBox 14"/>
          <p:cNvSpPr txBox="1"/>
          <p:nvPr/>
        </p:nvSpPr>
        <p:spPr>
          <a:xfrm>
            <a:off x="7013423" y="4212718"/>
            <a:ext cx="5357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ＭＳ Ｐゴシック" charset="0"/>
                <a:cs typeface="+mn-cs"/>
              </a:rPr>
              <a:t>120</a:t>
            </a:r>
          </a:p>
        </p:txBody>
      </p:sp>
      <p:sp>
        <p:nvSpPr>
          <p:cNvPr id="16" name="TextBox 15"/>
          <p:cNvSpPr txBox="1"/>
          <p:nvPr/>
        </p:nvSpPr>
        <p:spPr>
          <a:xfrm>
            <a:off x="7011009" y="4580029"/>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15</a:t>
            </a:r>
          </a:p>
        </p:txBody>
      </p:sp>
      <p:sp>
        <p:nvSpPr>
          <p:cNvPr id="17" name="TextBox 16"/>
          <p:cNvSpPr txBox="1"/>
          <p:nvPr/>
        </p:nvSpPr>
        <p:spPr>
          <a:xfrm>
            <a:off x="7011009" y="4949361"/>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13</a:t>
            </a:r>
          </a:p>
        </p:txBody>
      </p:sp>
      <p:sp>
        <p:nvSpPr>
          <p:cNvPr id="18" name="TextBox 17"/>
          <p:cNvSpPr txBox="1"/>
          <p:nvPr/>
        </p:nvSpPr>
        <p:spPr>
          <a:xfrm>
            <a:off x="6999579" y="5292356"/>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rPr>
              <a:t>35</a:t>
            </a:r>
            <a:endParaRPr kumimoji="0" lang="en-US" sz="1800" b="0" i="0" u="none" strike="noStrike" kern="1200" cap="none" spc="0" normalizeH="0" baseline="0" noProof="0" dirty="0">
              <a:ln>
                <a:noFill/>
              </a:ln>
              <a:solidFill>
                <a:srgbClr val="FF0000"/>
              </a:solidFill>
              <a:effectLst/>
              <a:uLnTx/>
              <a:uFillTx/>
              <a:latin typeface="Calibri"/>
              <a:ea typeface="ＭＳ Ｐゴシック" charset="0"/>
              <a:cs typeface="+mn-cs"/>
            </a:endParaRPr>
          </a:p>
        </p:txBody>
      </p:sp>
      <p:sp>
        <p:nvSpPr>
          <p:cNvPr id="19" name="TextBox 18"/>
          <p:cNvSpPr txBox="1"/>
          <p:nvPr/>
        </p:nvSpPr>
        <p:spPr>
          <a:xfrm>
            <a:off x="9645772" y="4347681"/>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
        <p:nvSpPr>
          <p:cNvPr id="2" name="TextBox 1">
            <a:extLst>
              <a:ext uri="{FF2B5EF4-FFF2-40B4-BE49-F238E27FC236}">
                <a16:creationId xmlns:a16="http://schemas.microsoft.com/office/drawing/2014/main" id="{4F058D8E-415E-CE49-8DAE-4E41E405CDA4}"/>
              </a:ext>
            </a:extLst>
          </p:cNvPr>
          <p:cNvSpPr txBox="1"/>
          <p:nvPr/>
        </p:nvSpPr>
        <p:spPr>
          <a:xfrm>
            <a:off x="3352800" y="255179"/>
            <a:ext cx="5948445" cy="646331"/>
          </a:xfrm>
          <a:prstGeom prst="rect">
            <a:avLst/>
          </a:prstGeom>
          <a:noFill/>
        </p:spPr>
        <p:txBody>
          <a:bodyPr wrap="square" rtlCol="0">
            <a:spAutoFit/>
          </a:bodyPr>
          <a:lstStyle/>
          <a:p>
            <a:r>
              <a:rPr lang="en-US" dirty="0">
                <a:solidFill>
                  <a:srgbClr val="001AF4"/>
                </a:solidFill>
              </a:rPr>
              <a:t>Causal repairs useful for more than just fairness!</a:t>
            </a:r>
          </a:p>
          <a:p>
            <a:r>
              <a:rPr lang="en-US" dirty="0">
                <a:solidFill>
                  <a:srgbClr val="001AF4"/>
                </a:solidFill>
              </a:rPr>
              <a:t>We can adjust for unwanted biases </a:t>
            </a:r>
            <a:r>
              <a:rPr lang="en-US" dirty="0" err="1">
                <a:solidFill>
                  <a:srgbClr val="001AF4"/>
                </a:solidFill>
              </a:rPr>
              <a:t>wrt</a:t>
            </a:r>
            <a:r>
              <a:rPr lang="en-US" dirty="0">
                <a:solidFill>
                  <a:srgbClr val="001AF4"/>
                </a:solidFill>
              </a:rPr>
              <a:t> a causal model</a:t>
            </a:r>
          </a:p>
        </p:txBody>
      </p:sp>
      <p:sp>
        <p:nvSpPr>
          <p:cNvPr id="21" name="Rectangle 20">
            <a:extLst>
              <a:ext uri="{FF2B5EF4-FFF2-40B4-BE49-F238E27FC236}">
                <a16:creationId xmlns:a16="http://schemas.microsoft.com/office/drawing/2014/main" id="{03DD4E95-A144-4E4B-A5C3-FC8C2C6B6761}"/>
              </a:ext>
            </a:extLst>
          </p:cNvPr>
          <p:cNvSpPr/>
          <p:nvPr/>
        </p:nvSpPr>
        <p:spPr>
          <a:xfrm>
            <a:off x="366383" y="1178430"/>
            <a:ext cx="8411233" cy="1200329"/>
          </a:xfrm>
          <a:prstGeom prst="rect">
            <a:avLst/>
          </a:prstGeom>
        </p:spPr>
        <p:txBody>
          <a:bodyPr wrap="square">
            <a:spAutoFit/>
          </a:bodyPr>
          <a:lstStyle/>
          <a:p>
            <a:pPr marL="285750" indent="-285750">
              <a:buFont typeface="Arial" panose="020B0604020202020204" pitchFamily="34" charset="0"/>
              <a:buChar char="•"/>
            </a:pPr>
            <a:r>
              <a:rPr lang="en-US" sz="2400" dirty="0">
                <a:latin typeface="Helvetica Neue" panose="02000503000000020004" pitchFamily="2" charset="0"/>
              </a:rPr>
              <a:t>Consider a company </a:t>
            </a:r>
            <a:r>
              <a:rPr lang="en-US" sz="2400" dirty="0" err="1">
                <a:latin typeface="Helvetica Neue" panose="02000503000000020004" pitchFamily="2" charset="0"/>
              </a:rPr>
              <a:t>RideCorp</a:t>
            </a:r>
            <a:r>
              <a:rPr lang="en-US" sz="2400" dirty="0">
                <a:latin typeface="Helvetica Neue" panose="02000503000000020004" pitchFamily="2" charset="0"/>
              </a:rPr>
              <a:t> that advertises to men, introducing a bias Company -&gt; Gender</a:t>
            </a:r>
          </a:p>
          <a:p>
            <a:pPr marL="285750" indent="-285750">
              <a:buFont typeface="Arial" panose="020B0604020202020204" pitchFamily="34" charset="0"/>
              <a:buChar char="•"/>
            </a:pPr>
            <a:r>
              <a:rPr lang="en-US" sz="2400" dirty="0">
                <a:latin typeface="Helvetica Neue" panose="02000503000000020004" pitchFamily="2" charset="0"/>
              </a:rPr>
              <a:t>This bias introduces error in mobility analysis applications </a:t>
            </a:r>
            <a:endParaRPr lang="en-US" sz="2400" dirty="0">
              <a:effectLst/>
              <a:latin typeface="Helvetica Neue" panose="02000503000000020004" pitchFamily="2" charset="0"/>
            </a:endParaRPr>
          </a:p>
        </p:txBody>
      </p:sp>
    </p:spTree>
    <p:extLst>
      <p:ext uri="{BB962C8B-B14F-4D97-AF65-F5344CB8AC3E}">
        <p14:creationId xmlns:p14="http://schemas.microsoft.com/office/powerpoint/2010/main" val="35659224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09171AB-EE13-8F41-B27A-5C21AA7AE964}"/>
              </a:ext>
            </a:extLst>
          </p:cNvPr>
          <p:cNvSpPr>
            <a:spLocks noGrp="1"/>
          </p:cNvSpPr>
          <p:nvPr>
            <p:ph type="dt" sz="half" idx="10"/>
          </p:nvPr>
        </p:nvSpPr>
        <p:spPr/>
        <p:txBody>
          <a:bodyPr/>
          <a:lstStyle/>
          <a:p>
            <a:fld id="{7B55FEDD-6FD9-7942-8E57-CDDA6D5C3512}" type="datetime1">
              <a:rPr lang="en-US" smtClean="0"/>
              <a:pPr/>
              <a:t>7/14/19</a:t>
            </a:fld>
            <a:endParaRPr lang="en-US"/>
          </a:p>
        </p:txBody>
      </p:sp>
      <p:sp>
        <p:nvSpPr>
          <p:cNvPr id="5" name="Footer Placeholder 4">
            <a:extLst>
              <a:ext uri="{FF2B5EF4-FFF2-40B4-BE49-F238E27FC236}">
                <a16:creationId xmlns:a16="http://schemas.microsoft.com/office/drawing/2014/main" id="{E784BD32-F67F-6448-9917-5F75B81ED94E}"/>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7B22E054-A6E5-A44E-9C15-97613EC22FB8}"/>
              </a:ext>
            </a:extLst>
          </p:cNvPr>
          <p:cNvSpPr>
            <a:spLocks noGrp="1"/>
          </p:cNvSpPr>
          <p:nvPr>
            <p:ph type="sldNum" sz="quarter" idx="12"/>
          </p:nvPr>
        </p:nvSpPr>
        <p:spPr/>
        <p:txBody>
          <a:bodyPr/>
          <a:lstStyle/>
          <a:p>
            <a:fld id="{A12D6CCC-2396-634D-8A9D-DFA1A30244AA}" type="slidenum">
              <a:rPr lang="en-US" smtClean="0"/>
              <a:pPr/>
              <a:t>75</a:t>
            </a:fld>
            <a:endParaRPr lang="en-US"/>
          </a:p>
        </p:txBody>
      </p:sp>
      <p:pic>
        <p:nvPicPr>
          <p:cNvPr id="12" name="Picture 11">
            <a:extLst>
              <a:ext uri="{FF2B5EF4-FFF2-40B4-BE49-F238E27FC236}">
                <a16:creationId xmlns:a16="http://schemas.microsoft.com/office/drawing/2014/main" id="{5C794D9D-F3DC-EB40-AB30-7D307DA31DBA}"/>
              </a:ext>
            </a:extLst>
          </p:cNvPr>
          <p:cNvPicPr>
            <a:picLocks noChangeAspect="1"/>
          </p:cNvPicPr>
          <p:nvPr/>
        </p:nvPicPr>
        <p:blipFill>
          <a:blip r:embed="rId2"/>
          <a:stretch>
            <a:fillRect/>
          </a:stretch>
        </p:blipFill>
        <p:spPr>
          <a:xfrm>
            <a:off x="849208" y="2345996"/>
            <a:ext cx="2895600" cy="2681416"/>
          </a:xfrm>
          <a:prstGeom prst="rect">
            <a:avLst/>
          </a:prstGeom>
        </p:spPr>
      </p:pic>
      <p:grpSp>
        <p:nvGrpSpPr>
          <p:cNvPr id="23" name="Group 22">
            <a:extLst>
              <a:ext uri="{FF2B5EF4-FFF2-40B4-BE49-F238E27FC236}">
                <a16:creationId xmlns:a16="http://schemas.microsoft.com/office/drawing/2014/main" id="{5EEF23E8-D640-9347-9678-36827679B2A0}"/>
              </a:ext>
            </a:extLst>
          </p:cNvPr>
          <p:cNvGrpSpPr/>
          <p:nvPr/>
        </p:nvGrpSpPr>
        <p:grpSpPr>
          <a:xfrm>
            <a:off x="4812283" y="2150999"/>
            <a:ext cx="4101941" cy="461665"/>
            <a:chOff x="4432459" y="1819403"/>
            <a:chExt cx="4101941" cy="461665"/>
          </a:xfrm>
        </p:grpSpPr>
        <p:sp>
          <p:nvSpPr>
            <p:cNvPr id="13" name="TextBox 12">
              <a:extLst>
                <a:ext uri="{FF2B5EF4-FFF2-40B4-BE49-F238E27FC236}">
                  <a16:creationId xmlns:a16="http://schemas.microsoft.com/office/drawing/2014/main" id="{A4B23F02-9FF4-AB42-B6D8-9598F7E8403A}"/>
                </a:ext>
              </a:extLst>
            </p:cNvPr>
            <p:cNvSpPr txBox="1"/>
            <p:nvPr/>
          </p:nvSpPr>
          <p:spPr>
            <a:xfrm>
              <a:off x="4432459" y="1819403"/>
              <a:ext cx="3057994" cy="461665"/>
            </a:xfrm>
            <a:prstGeom prst="rect">
              <a:avLst/>
            </a:prstGeom>
            <a:noFill/>
          </p:spPr>
          <p:txBody>
            <a:bodyPr wrap="square" rtlCol="0">
              <a:spAutoFit/>
            </a:bodyPr>
            <a:lstStyle/>
            <a:p>
              <a:r>
                <a:rPr lang="en-US" sz="2400" dirty="0"/>
                <a:t>Does </a:t>
              </a:r>
              <a:r>
                <a:rPr lang="en-US" sz="2400" i="1" dirty="0">
                  <a:latin typeface="Times New Roman" panose="02020603050405020304" pitchFamily="18" charset="0"/>
                  <a:cs typeface="Times New Roman" panose="02020603050405020304" pitchFamily="18" charset="0"/>
                </a:rPr>
                <a:t>D</a:t>
              </a:r>
              <a:r>
                <a:rPr lang="en-US" sz="2400" dirty="0"/>
                <a:t> satisfy </a:t>
              </a:r>
            </a:p>
          </p:txBody>
        </p:sp>
        <p:pic>
          <p:nvPicPr>
            <p:cNvPr id="14" name="Picture 13">
              <a:extLst>
                <a:ext uri="{FF2B5EF4-FFF2-40B4-BE49-F238E27FC236}">
                  <a16:creationId xmlns:a16="http://schemas.microsoft.com/office/drawing/2014/main" id="{6C260F7A-67D6-224D-8844-D07527EA3CE4}"/>
                </a:ext>
              </a:extLst>
            </p:cNvPr>
            <p:cNvPicPr>
              <a:picLocks noChangeAspect="1"/>
            </p:cNvPicPr>
            <p:nvPr/>
          </p:nvPicPr>
          <p:blipFill>
            <a:blip r:embed="rId3"/>
            <a:stretch>
              <a:fillRect/>
            </a:stretch>
          </p:blipFill>
          <p:spPr>
            <a:xfrm>
              <a:off x="6629400" y="1931174"/>
              <a:ext cx="1066800" cy="238125"/>
            </a:xfrm>
            <a:prstGeom prst="rect">
              <a:avLst/>
            </a:prstGeom>
          </p:spPr>
        </p:pic>
        <p:sp>
          <p:nvSpPr>
            <p:cNvPr id="15" name="TextBox 14">
              <a:extLst>
                <a:ext uri="{FF2B5EF4-FFF2-40B4-BE49-F238E27FC236}">
                  <a16:creationId xmlns:a16="http://schemas.microsoft.com/office/drawing/2014/main" id="{DAF47296-9A59-4342-856B-917F93F9A93A}"/>
                </a:ext>
              </a:extLst>
            </p:cNvPr>
            <p:cNvSpPr txBox="1"/>
            <p:nvPr/>
          </p:nvSpPr>
          <p:spPr>
            <a:xfrm>
              <a:off x="7854950" y="1865569"/>
              <a:ext cx="679450" cy="369332"/>
            </a:xfrm>
            <a:prstGeom prst="rect">
              <a:avLst/>
            </a:prstGeom>
            <a:noFill/>
          </p:spPr>
          <p:txBody>
            <a:bodyPr wrap="square" rtlCol="0">
              <a:spAutoFit/>
            </a:bodyPr>
            <a:lstStyle/>
            <a:p>
              <a:r>
                <a:rPr lang="en-US" dirty="0"/>
                <a:t>?</a:t>
              </a:r>
            </a:p>
          </p:txBody>
        </p:sp>
      </p:grpSp>
      <p:cxnSp>
        <p:nvCxnSpPr>
          <p:cNvPr id="3" name="Straight Connector 2">
            <a:extLst>
              <a:ext uri="{FF2B5EF4-FFF2-40B4-BE49-F238E27FC236}">
                <a16:creationId xmlns:a16="http://schemas.microsoft.com/office/drawing/2014/main" id="{2E092B99-E621-344C-B432-2C62341ECBB8}"/>
              </a:ext>
            </a:extLst>
          </p:cNvPr>
          <p:cNvCxnSpPr/>
          <p:nvPr/>
        </p:nvCxnSpPr>
        <p:spPr>
          <a:xfrm>
            <a:off x="1649779" y="4174796"/>
            <a:ext cx="1676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01871D2-0DAA-0D4F-8F4E-DA9FB0F2D2D2}"/>
              </a:ext>
            </a:extLst>
          </p:cNvPr>
          <p:cNvSpPr txBox="1"/>
          <p:nvPr/>
        </p:nvSpPr>
        <p:spPr>
          <a:xfrm>
            <a:off x="4944820" y="5008323"/>
            <a:ext cx="2895600" cy="381000"/>
          </a:xfrm>
          <a:prstGeom prst="rect">
            <a:avLst/>
          </a:prstGeom>
          <a:noFill/>
        </p:spPr>
        <p:txBody>
          <a:bodyPr wrap="square" rtlCol="0">
            <a:spAutoFit/>
          </a:bodyPr>
          <a:lstStyle/>
          <a:p>
            <a:r>
              <a:rPr lang="en-US" dirty="0">
                <a:solidFill>
                  <a:srgbClr val="00B050"/>
                </a:solidFill>
              </a:rPr>
              <a:t>Insert a tuple</a:t>
            </a:r>
          </a:p>
        </p:txBody>
      </p:sp>
      <p:sp>
        <p:nvSpPr>
          <p:cNvPr id="19" name="TextBox 18">
            <a:extLst>
              <a:ext uri="{FF2B5EF4-FFF2-40B4-BE49-F238E27FC236}">
                <a16:creationId xmlns:a16="http://schemas.microsoft.com/office/drawing/2014/main" id="{C255005C-87A5-5A41-BEF1-EF153BB9B006}"/>
              </a:ext>
            </a:extLst>
          </p:cNvPr>
          <p:cNvSpPr txBox="1"/>
          <p:nvPr/>
        </p:nvSpPr>
        <p:spPr>
          <a:xfrm>
            <a:off x="4929205" y="4080896"/>
            <a:ext cx="2895600" cy="381000"/>
          </a:xfrm>
          <a:prstGeom prst="rect">
            <a:avLst/>
          </a:prstGeom>
          <a:noFill/>
        </p:spPr>
        <p:txBody>
          <a:bodyPr wrap="square" rtlCol="0">
            <a:spAutoFit/>
          </a:bodyPr>
          <a:lstStyle/>
          <a:p>
            <a:r>
              <a:rPr lang="en-US" dirty="0">
                <a:solidFill>
                  <a:srgbClr val="FF0000"/>
                </a:solidFill>
              </a:rPr>
              <a:t>Delete a tuple</a:t>
            </a:r>
          </a:p>
        </p:txBody>
      </p:sp>
      <p:pic>
        <p:nvPicPr>
          <p:cNvPr id="8" name="Picture 7">
            <a:extLst>
              <a:ext uri="{FF2B5EF4-FFF2-40B4-BE49-F238E27FC236}">
                <a16:creationId xmlns:a16="http://schemas.microsoft.com/office/drawing/2014/main" id="{A7199F67-C77A-694C-A65F-75B71C22001A}"/>
              </a:ext>
            </a:extLst>
          </p:cNvPr>
          <p:cNvPicPr>
            <a:picLocks noChangeAspect="1"/>
          </p:cNvPicPr>
          <p:nvPr/>
        </p:nvPicPr>
        <p:blipFill>
          <a:blip r:embed="rId4"/>
          <a:stretch>
            <a:fillRect/>
          </a:stretch>
        </p:blipFill>
        <p:spPr>
          <a:xfrm>
            <a:off x="1832847" y="5008323"/>
            <a:ext cx="1417132" cy="314918"/>
          </a:xfrm>
          <a:prstGeom prst="rect">
            <a:avLst/>
          </a:prstGeom>
        </p:spPr>
      </p:pic>
      <p:pic>
        <p:nvPicPr>
          <p:cNvPr id="22" name="Picture 21">
            <a:extLst>
              <a:ext uri="{FF2B5EF4-FFF2-40B4-BE49-F238E27FC236}">
                <a16:creationId xmlns:a16="http://schemas.microsoft.com/office/drawing/2014/main" id="{97C550F3-9F7F-314E-8B4D-CC661AD902A8}"/>
              </a:ext>
            </a:extLst>
          </p:cNvPr>
          <p:cNvPicPr>
            <a:picLocks noChangeAspect="1"/>
          </p:cNvPicPr>
          <p:nvPr/>
        </p:nvPicPr>
        <p:blipFill>
          <a:blip r:embed="rId5"/>
          <a:stretch>
            <a:fillRect/>
          </a:stretch>
        </p:blipFill>
        <p:spPr>
          <a:xfrm>
            <a:off x="3641229" y="2279424"/>
            <a:ext cx="856004" cy="2670360"/>
          </a:xfrm>
          <a:prstGeom prst="rect">
            <a:avLst/>
          </a:prstGeom>
        </p:spPr>
      </p:pic>
      <p:sp>
        <p:nvSpPr>
          <p:cNvPr id="24" name="TextBox 23">
            <a:extLst>
              <a:ext uri="{FF2B5EF4-FFF2-40B4-BE49-F238E27FC236}">
                <a16:creationId xmlns:a16="http://schemas.microsoft.com/office/drawing/2014/main" id="{1B3B7215-24D3-2340-A7D6-0AD4F5E3B4A7}"/>
              </a:ext>
            </a:extLst>
          </p:cNvPr>
          <p:cNvSpPr txBox="1"/>
          <p:nvPr/>
        </p:nvSpPr>
        <p:spPr>
          <a:xfrm>
            <a:off x="3049433" y="5659727"/>
            <a:ext cx="2895600" cy="646331"/>
          </a:xfrm>
          <a:prstGeom prst="rect">
            <a:avLst/>
          </a:prstGeom>
          <a:noFill/>
        </p:spPr>
        <p:txBody>
          <a:bodyPr wrap="square" rtlCol="0">
            <a:spAutoFit/>
          </a:bodyPr>
          <a:lstStyle/>
          <a:p>
            <a:r>
              <a:rPr lang="en-US" dirty="0">
                <a:solidFill>
                  <a:srgbClr val="121CFF"/>
                </a:solidFill>
              </a:rPr>
              <a:t>Consider probabilities to find a minimal repair</a:t>
            </a:r>
          </a:p>
        </p:txBody>
      </p:sp>
      <p:pic>
        <p:nvPicPr>
          <p:cNvPr id="25" name="Picture 24">
            <a:extLst>
              <a:ext uri="{FF2B5EF4-FFF2-40B4-BE49-F238E27FC236}">
                <a16:creationId xmlns:a16="http://schemas.microsoft.com/office/drawing/2014/main" id="{DB2BB27A-74A3-DC4F-8BC3-DCFB36E559C5}"/>
              </a:ext>
            </a:extLst>
          </p:cNvPr>
          <p:cNvPicPr>
            <a:picLocks noChangeAspect="1"/>
          </p:cNvPicPr>
          <p:nvPr/>
        </p:nvPicPr>
        <p:blipFill>
          <a:blip r:embed="rId6"/>
          <a:stretch>
            <a:fillRect/>
          </a:stretch>
        </p:blipFill>
        <p:spPr>
          <a:xfrm>
            <a:off x="5010928" y="3105638"/>
            <a:ext cx="3200400" cy="304408"/>
          </a:xfrm>
          <a:prstGeom prst="rect">
            <a:avLst/>
          </a:prstGeom>
        </p:spPr>
      </p:pic>
      <p:sp>
        <p:nvSpPr>
          <p:cNvPr id="2" name="TextBox 1">
            <a:extLst>
              <a:ext uri="{FF2B5EF4-FFF2-40B4-BE49-F238E27FC236}">
                <a16:creationId xmlns:a16="http://schemas.microsoft.com/office/drawing/2014/main" id="{57F95619-36D2-5B43-824A-0FAF68A04565}"/>
              </a:ext>
            </a:extLst>
          </p:cNvPr>
          <p:cNvSpPr txBox="1"/>
          <p:nvPr/>
        </p:nvSpPr>
        <p:spPr>
          <a:xfrm>
            <a:off x="913032" y="930364"/>
            <a:ext cx="7298295" cy="830997"/>
          </a:xfrm>
          <a:prstGeom prst="rect">
            <a:avLst/>
          </a:prstGeom>
          <a:noFill/>
        </p:spPr>
        <p:txBody>
          <a:bodyPr wrap="square" rtlCol="0">
            <a:spAutoFit/>
          </a:bodyPr>
          <a:lstStyle/>
          <a:p>
            <a:r>
              <a:rPr lang="en-US" sz="2400" dirty="0"/>
              <a:t>Given conditional independence constraints, derive</a:t>
            </a:r>
          </a:p>
          <a:p>
            <a:r>
              <a:rPr lang="en-US" sz="2400" dirty="0"/>
              <a:t>DB-style multi-valued dependencies (MVDs)</a:t>
            </a:r>
          </a:p>
        </p:txBody>
      </p:sp>
    </p:spTree>
    <p:extLst>
      <p:ext uri="{BB962C8B-B14F-4D97-AF65-F5344CB8AC3E}">
        <p14:creationId xmlns:p14="http://schemas.microsoft.com/office/powerpoint/2010/main" val="221496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a:t>
            </a:r>
            <a:r>
              <a:rPr lang="en-US"/>
              <a:t>: Company and Gender</a:t>
            </a:r>
            <a:endParaRPr lang="en-US" dirty="0"/>
          </a:p>
        </p:txBody>
      </p:sp>
      <p:graphicFrame>
        <p:nvGraphicFramePr>
          <p:cNvPr id="5" name="Table 4"/>
          <p:cNvGraphicFramePr>
            <a:graphicFrameLocks noGrp="1"/>
          </p:cNvGraphicFramePr>
          <p:nvPr/>
        </p:nvGraphicFramePr>
        <p:xfrm>
          <a:off x="564776" y="2220759"/>
          <a:ext cx="6464208" cy="2926080"/>
        </p:xfrm>
        <a:graphic>
          <a:graphicData uri="http://schemas.openxmlformats.org/drawingml/2006/table">
            <a:tbl>
              <a:tblPr firstRow="1" bandRow="1">
                <a:tableStyleId>{5C22544A-7EE6-4342-B048-85BDC9FD1C3A}</a:tableStyleId>
              </a:tblPr>
              <a:tblGrid>
                <a:gridCol w="1616052">
                  <a:extLst>
                    <a:ext uri="{9D8B030D-6E8A-4147-A177-3AD203B41FA5}">
                      <a16:colId xmlns:a16="http://schemas.microsoft.com/office/drawing/2014/main" val="20000"/>
                    </a:ext>
                  </a:extLst>
                </a:gridCol>
                <a:gridCol w="1616052">
                  <a:extLst>
                    <a:ext uri="{9D8B030D-6E8A-4147-A177-3AD203B41FA5}">
                      <a16:colId xmlns:a16="http://schemas.microsoft.com/office/drawing/2014/main" val="20001"/>
                    </a:ext>
                  </a:extLst>
                </a:gridCol>
                <a:gridCol w="1616052">
                  <a:extLst>
                    <a:ext uri="{9D8B030D-6E8A-4147-A177-3AD203B41FA5}">
                      <a16:colId xmlns:a16="http://schemas.microsoft.com/office/drawing/2014/main" val="20002"/>
                    </a:ext>
                  </a:extLst>
                </a:gridCol>
                <a:gridCol w="1616052">
                  <a:extLst>
                    <a:ext uri="{9D8B030D-6E8A-4147-A177-3AD203B41FA5}">
                      <a16:colId xmlns:a16="http://schemas.microsoft.com/office/drawing/2014/main" val="20003"/>
                    </a:ext>
                  </a:extLst>
                </a:gridCol>
              </a:tblGrid>
              <a:tr h="231780">
                <a:tc>
                  <a:txBody>
                    <a:bodyPr/>
                    <a:lstStyle/>
                    <a:p>
                      <a:r>
                        <a:rPr lang="en-US" dirty="0"/>
                        <a:t>Origin</a:t>
                      </a:r>
                    </a:p>
                  </a:txBody>
                  <a:tcPr/>
                </a:tc>
                <a:tc>
                  <a:txBody>
                    <a:bodyPr/>
                    <a:lstStyle/>
                    <a:p>
                      <a:r>
                        <a:rPr lang="en-US" dirty="0"/>
                        <a:t>Destination</a:t>
                      </a:r>
                    </a:p>
                  </a:txBody>
                  <a:tcPr/>
                </a:tc>
                <a:tc>
                  <a:txBody>
                    <a:bodyPr/>
                    <a:lstStyle/>
                    <a:p>
                      <a:r>
                        <a:rPr lang="en-US" dirty="0"/>
                        <a:t>Company</a:t>
                      </a:r>
                    </a:p>
                  </a:txBody>
                  <a:tcPr/>
                </a:tc>
                <a:tc>
                  <a:txBody>
                    <a:bodyPr/>
                    <a:lstStyle/>
                    <a:p>
                      <a:r>
                        <a:rPr lang="en-US" dirty="0"/>
                        <a:t>Gender</a:t>
                      </a:r>
                    </a:p>
                  </a:txBody>
                  <a:tcPr/>
                </a:tc>
                <a:extLst>
                  <a:ext uri="{0D108BD9-81ED-4DB2-BD59-A6C34878D82A}">
                    <a16:rowId xmlns:a16="http://schemas.microsoft.com/office/drawing/2014/main" val="10000"/>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a:t>
                      </a:r>
                      <a:r>
                        <a:rPr lang="en-US" baseline="0" dirty="0"/>
                        <a:t> Inc.</a:t>
                      </a:r>
                      <a:endParaRPr lang="en-US" dirty="0"/>
                    </a:p>
                  </a:txBody>
                  <a:tcPr/>
                </a:tc>
                <a:tc>
                  <a:txBody>
                    <a:bodyPr/>
                    <a:lstStyle/>
                    <a:p>
                      <a:r>
                        <a:rPr lang="en-US" dirty="0"/>
                        <a:t>Female</a:t>
                      </a:r>
                    </a:p>
                  </a:txBody>
                  <a:tcPr/>
                </a:tc>
                <a:extLst>
                  <a:ext uri="{0D108BD9-81ED-4DB2-BD59-A6C34878D82A}">
                    <a16:rowId xmlns:a16="http://schemas.microsoft.com/office/drawing/2014/main" val="10001"/>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 Inc.</a:t>
                      </a:r>
                    </a:p>
                  </a:txBody>
                  <a:tcPr/>
                </a:tc>
                <a:tc>
                  <a:txBody>
                    <a:bodyPr/>
                    <a:lstStyle/>
                    <a:p>
                      <a:r>
                        <a:rPr lang="en-US" dirty="0"/>
                        <a:t>Male</a:t>
                      </a:r>
                    </a:p>
                  </a:txBody>
                  <a:tcPr/>
                </a:tc>
                <a:extLst>
                  <a:ext uri="{0D108BD9-81ED-4DB2-BD59-A6C34878D82A}">
                    <a16:rowId xmlns:a16="http://schemas.microsoft.com/office/drawing/2014/main" val="10002"/>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a:t>
                      </a:r>
                      <a:r>
                        <a:rPr lang="en-US" baseline="0" dirty="0" err="1"/>
                        <a:t>Corp</a:t>
                      </a:r>
                      <a:endParaRPr lang="en-US" dirty="0"/>
                    </a:p>
                  </a:txBody>
                  <a:tcPr/>
                </a:tc>
                <a:tc>
                  <a:txBody>
                    <a:bodyPr/>
                    <a:lstStyle/>
                    <a:p>
                      <a:r>
                        <a:rPr lang="en-US" dirty="0"/>
                        <a:t>Female</a:t>
                      </a:r>
                    </a:p>
                  </a:txBody>
                  <a:tcPr/>
                </a:tc>
                <a:extLst>
                  <a:ext uri="{0D108BD9-81ED-4DB2-BD59-A6C34878D82A}">
                    <a16:rowId xmlns:a16="http://schemas.microsoft.com/office/drawing/2014/main" val="10003"/>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4"/>
                  </a:ext>
                </a:extLst>
              </a:tr>
              <a:tr h="231780">
                <a:tc>
                  <a:txBody>
                    <a:bodyPr/>
                    <a:lstStyle/>
                    <a:p>
                      <a:r>
                        <a:rPr lang="en-US" dirty="0"/>
                        <a:t>U District</a:t>
                      </a:r>
                    </a:p>
                  </a:txBody>
                  <a:tcPr/>
                </a:tc>
                <a:tc>
                  <a:txBody>
                    <a:bodyPr/>
                    <a:lstStyle/>
                    <a:p>
                      <a:r>
                        <a:rPr lang="en-US" dirty="0"/>
                        <a:t>Capitol Hill</a:t>
                      </a:r>
                    </a:p>
                  </a:txBody>
                  <a:tcPr/>
                </a:tc>
                <a:tc>
                  <a:txBody>
                    <a:bodyPr/>
                    <a:lstStyle/>
                    <a:p>
                      <a:r>
                        <a:rPr lang="en-US" dirty="0"/>
                        <a:t>Bikes Inc.</a:t>
                      </a:r>
                    </a:p>
                  </a:txBody>
                  <a:tcPr/>
                </a:tc>
                <a:tc>
                  <a:txBody>
                    <a:bodyPr/>
                    <a:lstStyle/>
                    <a:p>
                      <a:r>
                        <a:rPr lang="en-US" dirty="0"/>
                        <a:t>Female</a:t>
                      </a:r>
                    </a:p>
                  </a:txBody>
                  <a:tcPr/>
                </a:tc>
                <a:extLst>
                  <a:ext uri="{0D108BD9-81ED-4DB2-BD59-A6C34878D82A}">
                    <a16:rowId xmlns:a16="http://schemas.microsoft.com/office/drawing/2014/main" val="10005"/>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Female</a:t>
                      </a:r>
                    </a:p>
                  </a:txBody>
                  <a:tcPr/>
                </a:tc>
                <a:extLst>
                  <a:ext uri="{0D108BD9-81ED-4DB2-BD59-A6C34878D82A}">
                    <a16:rowId xmlns:a16="http://schemas.microsoft.com/office/drawing/2014/main" val="10006"/>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rot="5400000">
            <a:off x="4733089" y="5018657"/>
            <a:ext cx="38996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3600" b="0" i="0" u="none" strike="noStrike" kern="1200" cap="none" spc="0" normalizeH="0" baseline="0" noProof="0" dirty="0">
                <a:ln>
                  <a:noFill/>
                </a:ln>
                <a:solidFill>
                  <a:srgbClr val="4B2E83"/>
                </a:solidFill>
                <a:effectLst/>
                <a:uLnTx/>
                <a:uFillTx/>
                <a:latin typeface="Calibri"/>
                <a:ea typeface="ＭＳ Ｐゴシック" charset="0"/>
                <a:cs typeface="Mangal" panose="02040503050203030202" pitchFamily="18" charset="0"/>
              </a:rPr>
              <a:t>…</a:t>
            </a:r>
            <a:endParaRPr kumimoji="0" lang="en-US" sz="3600" b="0" i="0" u="none" strike="noStrike" kern="1200" cap="none" spc="0" normalizeH="0" baseline="0" noProof="0" dirty="0">
              <a:ln>
                <a:noFill/>
              </a:ln>
              <a:solidFill>
                <a:srgbClr val="4B2E83"/>
              </a:solidFill>
              <a:effectLst/>
              <a:uLnTx/>
              <a:uFillTx/>
              <a:latin typeface="Calibri"/>
              <a:ea typeface="ＭＳ Ｐゴシック" charset="0"/>
              <a:cs typeface="+mn-cs"/>
            </a:endParaRPr>
          </a:p>
        </p:txBody>
      </p:sp>
      <p:sp>
        <p:nvSpPr>
          <p:cNvPr id="3" name="Rounded Rectangle 2"/>
          <p:cNvSpPr/>
          <p:nvPr/>
        </p:nvSpPr>
        <p:spPr>
          <a:xfrm>
            <a:off x="7036910" y="2843716"/>
            <a:ext cx="658368"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6" name="Rounded Rectangle 5"/>
          <p:cNvSpPr/>
          <p:nvPr/>
        </p:nvSpPr>
        <p:spPr>
          <a:xfrm>
            <a:off x="7043469" y="3207571"/>
            <a:ext cx="749808"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8" name="Rounded Rectangle 7"/>
          <p:cNvSpPr/>
          <p:nvPr/>
        </p:nvSpPr>
        <p:spPr>
          <a:xfrm>
            <a:off x="7043469" y="3568124"/>
            <a:ext cx="1024128"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9" name="Rounded Rectangle 8"/>
          <p:cNvSpPr/>
          <p:nvPr/>
        </p:nvSpPr>
        <p:spPr>
          <a:xfrm>
            <a:off x="7030769" y="3932019"/>
            <a:ext cx="1078992"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10" name="Rounded Rectangle 9"/>
          <p:cNvSpPr/>
          <p:nvPr/>
        </p:nvSpPr>
        <p:spPr>
          <a:xfrm>
            <a:off x="7030769" y="4292572"/>
            <a:ext cx="274320" cy="45720"/>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11" name="Rounded Rectangle 10"/>
          <p:cNvSpPr/>
          <p:nvPr/>
        </p:nvSpPr>
        <p:spPr>
          <a:xfrm>
            <a:off x="7028984" y="4653125"/>
            <a:ext cx="356616"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12" name="Rounded Rectangle 11"/>
          <p:cNvSpPr/>
          <p:nvPr/>
        </p:nvSpPr>
        <p:spPr>
          <a:xfrm>
            <a:off x="7043469" y="5013678"/>
            <a:ext cx="402336"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4" name="TextBox 3"/>
          <p:cNvSpPr txBox="1"/>
          <p:nvPr/>
        </p:nvSpPr>
        <p:spPr>
          <a:xfrm>
            <a:off x="7048232" y="2541497"/>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38</a:t>
            </a:r>
          </a:p>
        </p:txBody>
      </p:sp>
      <p:sp>
        <p:nvSpPr>
          <p:cNvPr id="13" name="TextBox 12"/>
          <p:cNvSpPr txBox="1"/>
          <p:nvPr/>
        </p:nvSpPr>
        <p:spPr>
          <a:xfrm>
            <a:off x="7062076" y="289931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43</a:t>
            </a:r>
          </a:p>
        </p:txBody>
      </p:sp>
      <p:sp>
        <p:nvSpPr>
          <p:cNvPr id="14" name="TextBox 13"/>
          <p:cNvSpPr txBox="1"/>
          <p:nvPr/>
        </p:nvSpPr>
        <p:spPr>
          <a:xfrm>
            <a:off x="7062076" y="3251402"/>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59</a:t>
            </a:r>
          </a:p>
        </p:txBody>
      </p:sp>
      <p:sp>
        <p:nvSpPr>
          <p:cNvPr id="15" name="TextBox 14"/>
          <p:cNvSpPr txBox="1"/>
          <p:nvPr/>
        </p:nvSpPr>
        <p:spPr>
          <a:xfrm>
            <a:off x="7062076" y="3612206"/>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62</a:t>
            </a:r>
          </a:p>
        </p:txBody>
      </p:sp>
      <p:sp>
        <p:nvSpPr>
          <p:cNvPr id="16" name="TextBox 15"/>
          <p:cNvSpPr txBox="1"/>
          <p:nvPr/>
        </p:nvSpPr>
        <p:spPr>
          <a:xfrm>
            <a:off x="7059662" y="3979517"/>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16</a:t>
            </a:r>
          </a:p>
        </p:txBody>
      </p:sp>
      <p:sp>
        <p:nvSpPr>
          <p:cNvPr id="17" name="TextBox 16"/>
          <p:cNvSpPr txBox="1"/>
          <p:nvPr/>
        </p:nvSpPr>
        <p:spPr>
          <a:xfrm>
            <a:off x="7059662" y="4348849"/>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20</a:t>
            </a:r>
          </a:p>
        </p:txBody>
      </p:sp>
      <p:sp>
        <p:nvSpPr>
          <p:cNvPr id="18" name="TextBox 17"/>
          <p:cNvSpPr txBox="1"/>
          <p:nvPr/>
        </p:nvSpPr>
        <p:spPr>
          <a:xfrm>
            <a:off x="7048232" y="469184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23</a:t>
            </a:r>
          </a:p>
        </p:txBody>
      </p:sp>
      <p:sp>
        <p:nvSpPr>
          <p:cNvPr id="19" name="TextBox 18"/>
          <p:cNvSpPr txBox="1"/>
          <p:nvPr/>
        </p:nvSpPr>
        <p:spPr>
          <a:xfrm>
            <a:off x="9692640" y="374904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2E83"/>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532792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2F1D6-5DDB-4B4F-99B8-F1C44461C76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45C337D-9A84-C144-A2BA-0A1F72201A4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4A67C4E2-F6EE-A04D-92D9-1FFBC8977BD7}"/>
              </a:ext>
            </a:extLst>
          </p:cNvPr>
          <p:cNvSpPr>
            <a:spLocks noGrp="1"/>
          </p:cNvSpPr>
          <p:nvPr>
            <p:ph type="dt" sz="half" idx="10"/>
          </p:nvPr>
        </p:nvSpPr>
        <p:spPr/>
        <p:txBody>
          <a:bodyPr/>
          <a:lstStyle/>
          <a:p>
            <a:fld id="{46284D85-FEAC-6D4D-ADD9-3BD8F167427A}" type="datetime1">
              <a:rPr lang="en-US" smtClean="0"/>
              <a:t>7/14/19</a:t>
            </a:fld>
            <a:endParaRPr lang="en-US"/>
          </a:p>
        </p:txBody>
      </p:sp>
      <p:sp>
        <p:nvSpPr>
          <p:cNvPr id="5" name="Footer Placeholder 4">
            <a:extLst>
              <a:ext uri="{FF2B5EF4-FFF2-40B4-BE49-F238E27FC236}">
                <a16:creationId xmlns:a16="http://schemas.microsoft.com/office/drawing/2014/main" id="{B26A5F9B-3613-4F4E-9DD7-B87D9D31FFA7}"/>
              </a:ext>
            </a:extLst>
          </p:cNvPr>
          <p:cNvSpPr>
            <a:spLocks noGrp="1"/>
          </p:cNvSpPr>
          <p:nvPr>
            <p:ph type="ftr" sz="quarter" idx="11"/>
          </p:nvPr>
        </p:nvSpPr>
        <p:spPr/>
        <p:txBody>
          <a:bodyPr/>
          <a:lstStyle/>
          <a:p>
            <a:pPr>
              <a:defRPr/>
            </a:pPr>
            <a:r>
              <a:rPr lang="en-US"/>
              <a:t>Bill Howe, UW</a:t>
            </a:r>
          </a:p>
        </p:txBody>
      </p:sp>
      <p:sp>
        <p:nvSpPr>
          <p:cNvPr id="6" name="Slide Number Placeholder 5">
            <a:extLst>
              <a:ext uri="{FF2B5EF4-FFF2-40B4-BE49-F238E27FC236}">
                <a16:creationId xmlns:a16="http://schemas.microsoft.com/office/drawing/2014/main" id="{00CBE3E8-1C9C-7E43-B15E-7501D9943EE0}"/>
              </a:ext>
            </a:extLst>
          </p:cNvPr>
          <p:cNvSpPr>
            <a:spLocks noGrp="1"/>
          </p:cNvSpPr>
          <p:nvPr>
            <p:ph type="sldNum" sz="quarter" idx="12"/>
          </p:nvPr>
        </p:nvSpPr>
        <p:spPr/>
        <p:txBody>
          <a:bodyPr/>
          <a:lstStyle/>
          <a:p>
            <a:fld id="{692883AC-E72C-294B-86D2-A63D5043FD85}" type="slidenum">
              <a:rPr lang="en-US" smtClean="0"/>
              <a:pPr/>
              <a:t>77</a:t>
            </a:fld>
            <a:endParaRPr lang="en-US"/>
          </a:p>
        </p:txBody>
      </p:sp>
      <p:pic>
        <p:nvPicPr>
          <p:cNvPr id="8" name="slide.url=https://www.polleverywhere.com/multiple_choice_polls/FBrkYwoY94GAhJJkt1gsj">
            <a:extLst>
              <a:ext uri="{FF2B5EF4-FFF2-40B4-BE49-F238E27FC236}">
                <a16:creationId xmlns:a16="http://schemas.microsoft.com/office/drawing/2014/main" id="{5C965CD3-750D-754A-9E6D-E011E86A1623}"/>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6966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268EFF-4820-7941-82E5-011EC4E39FE8}"/>
              </a:ext>
            </a:extLst>
          </p:cNvPr>
          <p:cNvSpPr>
            <a:spLocks noGrp="1"/>
          </p:cNvSpPr>
          <p:nvPr>
            <p:ph type="dt" sz="half" idx="10"/>
          </p:nvPr>
        </p:nvSpPr>
        <p:spPr/>
        <p:txBody>
          <a:bodyPr/>
          <a:lstStyle/>
          <a:p>
            <a:fld id="{65FCB4E5-F5CA-CD47-9AE3-A07BD6AB5419}" type="datetime1">
              <a:rPr lang="en-US" smtClean="0"/>
              <a:t>7/14/19</a:t>
            </a:fld>
            <a:endParaRPr lang="en-US"/>
          </a:p>
        </p:txBody>
      </p:sp>
      <p:sp>
        <p:nvSpPr>
          <p:cNvPr id="3" name="Footer Placeholder 2">
            <a:extLst>
              <a:ext uri="{FF2B5EF4-FFF2-40B4-BE49-F238E27FC236}">
                <a16:creationId xmlns:a16="http://schemas.microsoft.com/office/drawing/2014/main" id="{E89AC6F2-EA4B-1A41-AF54-A6A6E21315CA}"/>
              </a:ext>
            </a:extLst>
          </p:cNvPr>
          <p:cNvSpPr>
            <a:spLocks noGrp="1"/>
          </p:cNvSpPr>
          <p:nvPr>
            <p:ph type="ftr" sz="quarter" idx="11"/>
          </p:nvPr>
        </p:nvSpPr>
        <p:spPr/>
        <p:txBody>
          <a:bodyPr/>
          <a:lstStyle/>
          <a:p>
            <a:pPr>
              <a:defRPr/>
            </a:pPr>
            <a:r>
              <a:rPr lang="en-US"/>
              <a:t>Bill Howe, UW</a:t>
            </a:r>
          </a:p>
        </p:txBody>
      </p:sp>
      <p:sp>
        <p:nvSpPr>
          <p:cNvPr id="4" name="Slide Number Placeholder 3">
            <a:extLst>
              <a:ext uri="{FF2B5EF4-FFF2-40B4-BE49-F238E27FC236}">
                <a16:creationId xmlns:a16="http://schemas.microsoft.com/office/drawing/2014/main" id="{51062A0B-1D4C-E542-A7FA-44272372D777}"/>
              </a:ext>
            </a:extLst>
          </p:cNvPr>
          <p:cNvSpPr>
            <a:spLocks noGrp="1"/>
          </p:cNvSpPr>
          <p:nvPr>
            <p:ph type="sldNum" sz="quarter" idx="12"/>
          </p:nvPr>
        </p:nvSpPr>
        <p:spPr/>
        <p:txBody>
          <a:bodyPr/>
          <a:lstStyle/>
          <a:p>
            <a:fld id="{354DEEC5-EA09-464B-9CF2-C5C5C68E1237}" type="slidenum">
              <a:rPr lang="en-US" smtClean="0"/>
              <a:pPr/>
              <a:t>8</a:t>
            </a:fld>
            <a:endParaRPr lang="en-US"/>
          </a:p>
        </p:txBody>
      </p:sp>
      <p:pic>
        <p:nvPicPr>
          <p:cNvPr id="6" name="Picture 5">
            <a:extLst>
              <a:ext uri="{FF2B5EF4-FFF2-40B4-BE49-F238E27FC236}">
                <a16:creationId xmlns:a16="http://schemas.microsoft.com/office/drawing/2014/main" id="{23C5736B-366F-0D42-B6A0-3DDF04205AB2}"/>
              </a:ext>
            </a:extLst>
          </p:cNvPr>
          <p:cNvPicPr>
            <a:picLocks noChangeAspect="1"/>
          </p:cNvPicPr>
          <p:nvPr/>
        </p:nvPicPr>
        <p:blipFill>
          <a:blip r:embed="rId3"/>
          <a:stretch>
            <a:fillRect/>
          </a:stretch>
        </p:blipFill>
        <p:spPr>
          <a:xfrm>
            <a:off x="609600" y="1264830"/>
            <a:ext cx="8077200" cy="4328339"/>
          </a:xfrm>
          <a:prstGeom prst="rect">
            <a:avLst/>
          </a:prstGeom>
        </p:spPr>
      </p:pic>
      <p:sp>
        <p:nvSpPr>
          <p:cNvPr id="8" name="TextBox 7">
            <a:extLst>
              <a:ext uri="{FF2B5EF4-FFF2-40B4-BE49-F238E27FC236}">
                <a16:creationId xmlns:a16="http://schemas.microsoft.com/office/drawing/2014/main" id="{4DEBCEEA-CCED-C047-B5EB-7A3D6BF90EC6}"/>
              </a:ext>
            </a:extLst>
          </p:cNvPr>
          <p:cNvSpPr txBox="1"/>
          <p:nvPr/>
        </p:nvSpPr>
        <p:spPr>
          <a:xfrm>
            <a:off x="592238" y="698574"/>
            <a:ext cx="6477000" cy="369332"/>
          </a:xfrm>
          <a:prstGeom prst="rect">
            <a:avLst/>
          </a:prstGeom>
          <a:noFill/>
        </p:spPr>
        <p:txBody>
          <a:bodyPr wrap="square" rtlCol="0">
            <a:spAutoFit/>
          </a:bodyPr>
          <a:lstStyle/>
          <a:p>
            <a:r>
              <a:rPr lang="en-US" dirty="0"/>
              <a:t>Google Translate swaps gender pronouns due to biased data </a:t>
            </a:r>
          </a:p>
        </p:txBody>
      </p:sp>
    </p:spTree>
    <p:extLst>
      <p:ext uri="{BB962C8B-B14F-4D97-AF65-F5344CB8AC3E}">
        <p14:creationId xmlns:p14="http://schemas.microsoft.com/office/powerpoint/2010/main" val="175732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pic>
        <p:nvPicPr>
          <p:cNvPr id="427" name="Screen Shot 2016-09-28 at 7.15.14 PM.png"/>
          <p:cNvPicPr>
            <a:picLocks noChangeAspect="1"/>
          </p:cNvPicPr>
          <p:nvPr/>
        </p:nvPicPr>
        <p:blipFill>
          <a:blip r:embed="rId2"/>
          <a:stretch>
            <a:fillRect/>
          </a:stretch>
        </p:blipFill>
        <p:spPr>
          <a:xfrm>
            <a:off x="378812" y="3486150"/>
            <a:ext cx="7279290" cy="2865468"/>
          </a:xfrm>
          <a:prstGeom prst="rect">
            <a:avLst/>
          </a:prstGeom>
          <a:ln w="12700">
            <a:miter lim="400000"/>
          </a:ln>
        </p:spPr>
      </p:pic>
      <p:sp>
        <p:nvSpPr>
          <p:cNvPr id="6" name="TextBox 5"/>
          <p:cNvSpPr txBox="1"/>
          <p:nvPr/>
        </p:nvSpPr>
        <p:spPr>
          <a:xfrm>
            <a:off x="6477000" y="2748637"/>
            <a:ext cx="1714500" cy="623213"/>
          </a:xfrm>
          <a:prstGeom prst="rect">
            <a:avLst/>
          </a:prstGeom>
          <a:noFill/>
        </p:spPr>
        <p:txBody>
          <a:bodyPr wrap="square" lIns="68544" tIns="34273" rIns="68544" bIns="34273" rtlCol="0">
            <a:spAutoFit/>
          </a:bodyPr>
          <a:lstStyle/>
          <a:p>
            <a:r>
              <a:rPr lang="en-US" i="1" dirty="0" err="1"/>
              <a:t>Propublica</a:t>
            </a:r>
            <a:r>
              <a:rPr lang="en-US" i="1" dirty="0"/>
              <a:t>, May 2016</a:t>
            </a:r>
          </a:p>
        </p:txBody>
      </p:sp>
      <p:pic>
        <p:nvPicPr>
          <p:cNvPr id="7" name="Screen Shot 2016-09-28 at 7.14.05 PM.png"/>
          <p:cNvPicPr>
            <a:picLocks noChangeAspect="1"/>
          </p:cNvPicPr>
          <p:nvPr/>
        </p:nvPicPr>
        <p:blipFill rotWithShape="1">
          <a:blip r:embed="rId3"/>
          <a:srcRect b="16774"/>
          <a:stretch/>
        </p:blipFill>
        <p:spPr>
          <a:xfrm>
            <a:off x="378812" y="177192"/>
            <a:ext cx="5943599" cy="3323517"/>
          </a:xfrm>
          <a:prstGeom prst="rect">
            <a:avLst/>
          </a:prstGeom>
          <a:ln w="12700">
            <a:miter lim="400000"/>
          </a:ln>
        </p:spPr>
      </p:pic>
    </p:spTree>
    <p:extLst>
      <p:ext uri="{BB962C8B-B14F-4D97-AF65-F5344CB8AC3E}">
        <p14:creationId xmlns:p14="http://schemas.microsoft.com/office/powerpoint/2010/main" val="2006796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43892</TotalTime>
  <Words>5963</Words>
  <Application>Microsoft Macintosh PowerPoint</Application>
  <PresentationFormat>On-screen Show (4:3)</PresentationFormat>
  <Paragraphs>1328</Paragraphs>
  <Slides>77</Slides>
  <Notes>56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77</vt:i4>
      </vt:variant>
    </vt:vector>
  </HeadingPairs>
  <TitlesOfParts>
    <vt:vector size="93" baseType="lpstr">
      <vt:lpstr>Arial</vt:lpstr>
      <vt:lpstr>Calibri</vt:lpstr>
      <vt:lpstr>Cambria Math</vt:lpstr>
      <vt:lpstr>CMU Typewriter Text</vt:lpstr>
      <vt:lpstr>Encode Sans Normal Black</vt:lpstr>
      <vt:lpstr>Frutiger 55 Roman</vt:lpstr>
      <vt:lpstr>Helvetica</vt:lpstr>
      <vt:lpstr>Helvetica Light</vt:lpstr>
      <vt:lpstr>Helvetica Neue</vt:lpstr>
      <vt:lpstr>Lato</vt:lpstr>
      <vt:lpstr>LinLibertineT</vt:lpstr>
      <vt:lpstr>Lucida Grande</vt:lpstr>
      <vt:lpstr>Open Sans</vt:lpstr>
      <vt:lpstr>Times New Roman</vt:lpstr>
      <vt:lpstr>Uni Sans</vt:lpstr>
      <vt:lpstr>Office Theme</vt:lpstr>
      <vt:lpstr>Fairness and Algorithmic Bias</vt:lpstr>
      <vt:lpstr>U.S. Legal definitions of discrimination</vt:lpstr>
      <vt:lpstr>Ex: Staples online pricing</vt:lpstr>
      <vt:lpstr>PowerPoint Presentation</vt:lpstr>
      <vt:lpstr>PowerPoint Presentation</vt:lpstr>
      <vt:lpstr>PowerPoint Presentation</vt:lpstr>
      <vt:lpstr>ORCA Percentage Difference in Ridership, Seattle</vt:lpstr>
      <vt:lpstr>PowerPoint Presentation</vt:lpstr>
      <vt:lpstr>PowerPoint Presentation</vt:lpstr>
      <vt:lpstr>PowerPoint Presentation</vt:lpstr>
      <vt:lpstr>Algorithmic Fairness</vt:lpstr>
      <vt:lpstr>Problem setup (1): Outcomes</vt:lpstr>
      <vt:lpstr>Problem setup (2): Assigning outcomes to populations</vt:lpstr>
      <vt:lpstr>Sub-populations may be treated differently</vt:lpstr>
      <vt:lpstr>One idea: Enforce statistical parity</vt:lpstr>
      <vt:lpstr>Redundant encoding</vt:lpstr>
      <vt:lpstr>Blinding does not imply fairness</vt:lpstr>
      <vt:lpstr>Redundant encoding</vt:lpstr>
      <vt:lpstr>PowerPoint Presentation</vt:lpstr>
      <vt:lpstr>“Individual Fairness” vs. Group Fairness</vt:lpstr>
      <vt:lpstr>PowerPoint Presentation</vt:lpstr>
      <vt:lpstr>A systems approach: FairTest: fairness test suite for data analysis apps </vt:lpstr>
      <vt:lpstr>PowerPoint Presentation</vt:lpstr>
      <vt:lpstr>PowerPoint Presentation</vt:lpstr>
      <vt:lpstr>PowerPoint Presentation</vt:lpstr>
      <vt:lpstr>PowerPoint Presentation</vt:lpstr>
      <vt:lpstr>PowerPoint Presentation</vt:lpstr>
      <vt:lpstr>RepairinG for BIAs, and causality-based methods</vt:lpstr>
      <vt:lpstr>PowerPoint Presentation</vt:lpstr>
      <vt:lpstr>PowerPoint Presentation</vt:lpstr>
      <vt:lpstr>PowerPoint Presentation</vt:lpstr>
      <vt:lpstr>PowerPoint Presentation</vt:lpstr>
      <vt:lpstr>Raw data considered harmful</vt:lpstr>
      <vt:lpstr>PowerPoint Presentation</vt:lpstr>
      <vt:lpstr>PowerPoint Presentation</vt:lpstr>
      <vt:lpstr>Associational Fairness: misleading</vt:lpstr>
      <vt:lpstr>PowerPoint Presentation</vt:lpstr>
      <vt:lpstr>Associational Fairness: misleading</vt:lpstr>
      <vt:lpstr>Associational Fairness: misleading</vt:lpstr>
      <vt:lpstr>Associational Fairness definitions and Methods</vt:lpstr>
      <vt:lpstr>Observational Fairness Definitions</vt:lpstr>
      <vt:lpstr>Observational Fairness Definitions</vt:lpstr>
      <vt:lpstr>PowerPoint Presentation</vt:lpstr>
      <vt:lpstr>Causal Fairness</vt:lpstr>
      <vt:lpstr>Causal Fairness</vt:lpstr>
      <vt:lpstr>Causal Fairness</vt:lpstr>
      <vt:lpstr>Causal Fairness</vt:lpstr>
      <vt:lpstr>Causal Fairness</vt:lpstr>
      <vt:lpstr>Causal Fairness</vt:lpstr>
      <vt:lpstr>Causal Fairness</vt:lpstr>
      <vt:lpstr>Causal Fairness</vt:lpstr>
      <vt:lpstr>Causal Fairness</vt:lpstr>
      <vt:lpstr>PowerPoint Presentation</vt:lpstr>
      <vt:lpstr>PowerPoint Presentation</vt:lpstr>
      <vt:lpstr>PowerPoint Presentation</vt:lpstr>
      <vt:lpstr>Causally Fair Prediction</vt:lpstr>
      <vt:lpstr>Interventional K-Fairness</vt:lpstr>
      <vt:lpstr>Problem: We don’t actually have a causal graph</vt:lpstr>
      <vt:lpstr>Causally Fair Prediction</vt:lpstr>
      <vt:lpstr>Causally Fair Prediction</vt:lpstr>
      <vt:lpstr>Causally Fair Prediction</vt:lpstr>
      <vt:lpstr>PowerPoint Presentation</vt:lpstr>
      <vt:lpstr>Causally Fair Prediction</vt:lpstr>
      <vt:lpstr>Causally Fair Prediction</vt:lpstr>
      <vt:lpstr>Causally Fair Prediction</vt:lpstr>
      <vt:lpstr>Causally Fair Prediction</vt:lpstr>
      <vt:lpstr>Causally Fair Prediction</vt:lpstr>
      <vt:lpstr>Causally Fair Prediction</vt:lpstr>
      <vt:lpstr>Causally Fair Prediction</vt:lpstr>
      <vt:lpstr>Experiment</vt:lpstr>
      <vt:lpstr>Capuchin vs. Others</vt:lpstr>
      <vt:lpstr>PowerPoint Presentation</vt:lpstr>
      <vt:lpstr>Example: Company -&gt; Gender</vt:lpstr>
      <vt:lpstr>PowerPoint Presentation</vt:lpstr>
      <vt:lpstr>PowerPoint Presentation</vt:lpstr>
      <vt:lpstr>PowerPoint Presentation</vt:lpstr>
      <vt:lpstr>PowerPoint Presentation</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Bill Howe</cp:lastModifiedBy>
  <cp:revision>1220</cp:revision>
  <cp:lastPrinted>2017-05-23T00:00:26Z</cp:lastPrinted>
  <dcterms:created xsi:type="dcterms:W3CDTF">2009-09-22T17:54:40Z</dcterms:created>
  <dcterms:modified xsi:type="dcterms:W3CDTF">2019-07-14T21:38:14Z</dcterms:modified>
</cp:coreProperties>
</file>